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719" r:id="rId1"/>
  </p:sldMasterIdLst>
  <p:notesMasterIdLst>
    <p:notesMasterId r:id="rId32"/>
  </p:notesMasterIdLst>
  <p:sldIdLst>
    <p:sldId id="256" r:id="rId2"/>
    <p:sldId id="257" r:id="rId3"/>
    <p:sldId id="292" r:id="rId4"/>
    <p:sldId id="288" r:id="rId5"/>
    <p:sldId id="280" r:id="rId6"/>
    <p:sldId id="308" r:id="rId7"/>
    <p:sldId id="311" r:id="rId8"/>
    <p:sldId id="312" r:id="rId9"/>
    <p:sldId id="313" r:id="rId10"/>
    <p:sldId id="314" r:id="rId11"/>
    <p:sldId id="315" r:id="rId12"/>
    <p:sldId id="324" r:id="rId13"/>
    <p:sldId id="327" r:id="rId14"/>
    <p:sldId id="326" r:id="rId15"/>
    <p:sldId id="299" r:id="rId16"/>
    <p:sldId id="317" r:id="rId17"/>
    <p:sldId id="294" r:id="rId18"/>
    <p:sldId id="318" r:id="rId19"/>
    <p:sldId id="300" r:id="rId20"/>
    <p:sldId id="319" r:id="rId21"/>
    <p:sldId id="301" r:id="rId22"/>
    <p:sldId id="320" r:id="rId23"/>
    <p:sldId id="303" r:id="rId24"/>
    <p:sldId id="329" r:id="rId25"/>
    <p:sldId id="325" r:id="rId26"/>
    <p:sldId id="328" r:id="rId27"/>
    <p:sldId id="330" r:id="rId28"/>
    <p:sldId id="307" r:id="rId29"/>
    <p:sldId id="262" r:id="rId30"/>
    <p:sldId id="323" r:id="rId31"/>
  </p:sldIdLst>
  <p:sldSz cx="12192000" cy="6858000"/>
  <p:notesSz cx="9928225" cy="6797675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retendard" panose="020B0600000101010101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Pretendard ExtraBold" panose="020B0600000101010101" charset="-127"/>
      <p:bold r:id="rId41"/>
    </p:embeddedFont>
    <p:embeddedFont>
      <p:font typeface="KoPubWorld돋움체 Medium" panose="020B0600000101010101" charset="-127"/>
      <p:regular r:id="rId4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4"/>
    <a:srgbClr val="002060"/>
    <a:srgbClr val="6B7DA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E80E9-7236-4958-BC1E-E4968381924E}" v="12" dt="2023-11-30T11:21:52.0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5377" autoAdjust="0"/>
  </p:normalViewPr>
  <p:slideViewPr>
    <p:cSldViewPr snapToGrid="0">
      <p:cViewPr varScale="1">
        <p:scale>
          <a:sx n="119" d="100"/>
          <a:sy n="119" d="100"/>
        </p:scale>
        <p:origin x="108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경균 강경균" userId="f4373a975d1fce17" providerId="LiveId" clId="{65DE80E9-7236-4958-BC1E-E4968381924E}"/>
    <pc:docChg chg="modSld">
      <pc:chgData name="강경균 강경균" userId="f4373a975d1fce17" providerId="LiveId" clId="{65DE80E9-7236-4958-BC1E-E4968381924E}" dt="2023-11-30T11:21:52.009" v="16" actId="1076"/>
      <pc:docMkLst>
        <pc:docMk/>
      </pc:docMkLst>
      <pc:sldChg chg="modSp mod">
        <pc:chgData name="강경균 강경균" userId="f4373a975d1fce17" providerId="LiveId" clId="{65DE80E9-7236-4958-BC1E-E4968381924E}" dt="2023-11-30T11:19:09.346" v="5" actId="14100"/>
        <pc:sldMkLst>
          <pc:docMk/>
          <pc:sldMk cId="0" sldId="258"/>
        </pc:sldMkLst>
        <pc:spChg chg="mod">
          <ac:chgData name="강경균 강경균" userId="f4373a975d1fce17" providerId="LiveId" clId="{65DE80E9-7236-4958-BC1E-E4968381924E}" dt="2023-11-30T11:19:09.346" v="5" actId="14100"/>
          <ac:spMkLst>
            <pc:docMk/>
            <pc:sldMk cId="0" sldId="258"/>
            <ac:spMk id="2" creationId="{9DFA6B5F-2059-0DA6-29DA-E456B2EC13A5}"/>
          </ac:spMkLst>
        </pc:spChg>
      </pc:sldChg>
      <pc:sldChg chg="modSp mod">
        <pc:chgData name="강경균 강경균" userId="f4373a975d1fce17" providerId="LiveId" clId="{65DE80E9-7236-4958-BC1E-E4968381924E}" dt="2023-11-30T11:18:35.602" v="2" actId="1076"/>
        <pc:sldMkLst>
          <pc:docMk/>
          <pc:sldMk cId="0" sldId="259"/>
        </pc:sldMkLst>
        <pc:spChg chg="mod">
          <ac:chgData name="강경균 강경균" userId="f4373a975d1fce17" providerId="LiveId" clId="{65DE80E9-7236-4958-BC1E-E4968381924E}" dt="2023-11-30T11:18:35.602" v="2" actId="1076"/>
          <ac:spMkLst>
            <pc:docMk/>
            <pc:sldMk cId="0" sldId="259"/>
            <ac:spMk id="33818" creationId="{B0A673C8-92C1-D6C7-EBEE-A7E4D4550FA2}"/>
          </ac:spMkLst>
        </pc:spChg>
      </pc:sldChg>
      <pc:sldChg chg="modSp mod">
        <pc:chgData name="강경균 강경균" userId="f4373a975d1fce17" providerId="LiveId" clId="{65DE80E9-7236-4958-BC1E-E4968381924E}" dt="2023-11-30T11:19:20.526" v="7" actId="14100"/>
        <pc:sldMkLst>
          <pc:docMk/>
          <pc:sldMk cId="0" sldId="260"/>
        </pc:sldMkLst>
        <pc:spChg chg="mod">
          <ac:chgData name="강경균 강경균" userId="f4373a975d1fce17" providerId="LiveId" clId="{65DE80E9-7236-4958-BC1E-E4968381924E}" dt="2023-11-30T11:19:20.526" v="7" actId="14100"/>
          <ac:spMkLst>
            <pc:docMk/>
            <pc:sldMk cId="0" sldId="260"/>
            <ac:spMk id="29700" creationId="{BAE0D2BD-74F1-363E-C0AC-FA93535E6258}"/>
          </ac:spMkLst>
        </pc:spChg>
      </pc:sldChg>
      <pc:sldChg chg="modSp">
        <pc:chgData name="강경균 강경균" userId="f4373a975d1fce17" providerId="LiveId" clId="{65DE80E9-7236-4958-BC1E-E4968381924E}" dt="2023-11-30T11:20:10.963" v="14" actId="255"/>
        <pc:sldMkLst>
          <pc:docMk/>
          <pc:sldMk cId="0" sldId="277"/>
        </pc:sldMkLst>
        <pc:spChg chg="mod">
          <ac:chgData name="강경균 강경균" userId="f4373a975d1fce17" providerId="LiveId" clId="{65DE80E9-7236-4958-BC1E-E4968381924E}" dt="2023-11-30T11:19:59.735" v="11" actId="255"/>
          <ac:spMkLst>
            <pc:docMk/>
            <pc:sldMk cId="0" sldId="277"/>
            <ac:spMk id="25606" creationId="{BCA8C0FF-201A-728C-8832-7C5EC53BD4FF}"/>
          </ac:spMkLst>
        </pc:spChg>
        <pc:spChg chg="mod">
          <ac:chgData name="강경균 강경균" userId="f4373a975d1fce17" providerId="LiveId" clId="{65DE80E9-7236-4958-BC1E-E4968381924E}" dt="2023-11-30T11:19:59.735" v="11" actId="255"/>
          <ac:spMkLst>
            <pc:docMk/>
            <pc:sldMk cId="0" sldId="277"/>
            <ac:spMk id="25607" creationId="{4BB34626-1EF2-D985-B21F-7CB11F8D4AF6}"/>
          </ac:spMkLst>
        </pc:spChg>
        <pc:spChg chg="mod">
          <ac:chgData name="강경균 강경균" userId="f4373a975d1fce17" providerId="LiveId" clId="{65DE80E9-7236-4958-BC1E-E4968381924E}" dt="2023-11-30T11:20:10.963" v="14" actId="255"/>
          <ac:spMkLst>
            <pc:docMk/>
            <pc:sldMk cId="0" sldId="277"/>
            <ac:spMk id="25608" creationId="{2D12F937-23C7-DBBA-E8AF-C2DA93296572}"/>
          </ac:spMkLst>
        </pc:spChg>
        <pc:spChg chg="mod">
          <ac:chgData name="강경균 강경균" userId="f4373a975d1fce17" providerId="LiveId" clId="{65DE80E9-7236-4958-BC1E-E4968381924E}" dt="2023-11-30T11:20:10.963" v="14" actId="255"/>
          <ac:spMkLst>
            <pc:docMk/>
            <pc:sldMk cId="0" sldId="277"/>
            <ac:spMk id="25612" creationId="{73124EE5-3075-CF5E-0310-0F67734CFE08}"/>
          </ac:spMkLst>
        </pc:spChg>
        <pc:spChg chg="mod">
          <ac:chgData name="강경균 강경균" userId="f4373a975d1fce17" providerId="LiveId" clId="{65DE80E9-7236-4958-BC1E-E4968381924E}" dt="2023-11-30T11:19:59.735" v="11" actId="255"/>
          <ac:spMkLst>
            <pc:docMk/>
            <pc:sldMk cId="0" sldId="277"/>
            <ac:spMk id="25613" creationId="{262240BF-2432-E467-A0A2-24EB6AF80397}"/>
          </ac:spMkLst>
        </pc:spChg>
        <pc:spChg chg="mod">
          <ac:chgData name="강경균 강경균" userId="f4373a975d1fce17" providerId="LiveId" clId="{65DE80E9-7236-4958-BC1E-E4968381924E}" dt="2023-11-30T11:19:59.735" v="11" actId="255"/>
          <ac:spMkLst>
            <pc:docMk/>
            <pc:sldMk cId="0" sldId="277"/>
            <ac:spMk id="25614" creationId="{D8063D9A-9113-744D-107E-5BA9931A256F}"/>
          </ac:spMkLst>
        </pc:spChg>
        <pc:picChg chg="mod">
          <ac:chgData name="강경균 강경균" userId="f4373a975d1fce17" providerId="LiveId" clId="{65DE80E9-7236-4958-BC1E-E4968381924E}" dt="2023-11-30T11:20:10.963" v="14" actId="255"/>
          <ac:picMkLst>
            <pc:docMk/>
            <pc:sldMk cId="0" sldId="277"/>
            <ac:picMk id="25604" creationId="{3CD9F147-4F19-032F-40D8-EC75211D67D4}"/>
          </ac:picMkLst>
        </pc:picChg>
        <pc:picChg chg="mod">
          <ac:chgData name="강경균 강경균" userId="f4373a975d1fce17" providerId="LiveId" clId="{65DE80E9-7236-4958-BC1E-E4968381924E}" dt="2023-11-30T11:20:10.963" v="14" actId="255"/>
          <ac:picMkLst>
            <pc:docMk/>
            <pc:sldMk cId="0" sldId="277"/>
            <ac:picMk id="25618" creationId="{9CA2334A-E316-06A6-2DD6-BC14296C5113}"/>
          </ac:picMkLst>
        </pc:picChg>
      </pc:sldChg>
      <pc:sldChg chg="modSp mod">
        <pc:chgData name="강경균 강경균" userId="f4373a975d1fce17" providerId="LiveId" clId="{65DE80E9-7236-4958-BC1E-E4968381924E}" dt="2023-11-30T11:19:33.605" v="8" actId="255"/>
        <pc:sldMkLst>
          <pc:docMk/>
          <pc:sldMk cId="0" sldId="282"/>
        </pc:sldMkLst>
        <pc:spChg chg="mod">
          <ac:chgData name="강경균 강경균" userId="f4373a975d1fce17" providerId="LiveId" clId="{65DE80E9-7236-4958-BC1E-E4968381924E}" dt="2023-11-30T11:19:33.605" v="8" actId="255"/>
          <ac:spMkLst>
            <pc:docMk/>
            <pc:sldMk cId="0" sldId="282"/>
            <ac:spMk id="34" creationId="{76B4B7A8-2CB7-DD54-8A47-2FEF0849CBC5}"/>
          </ac:spMkLst>
        </pc:spChg>
      </pc:sldChg>
      <pc:sldChg chg="modSp mod">
        <pc:chgData name="강경균 강경균" userId="f4373a975d1fce17" providerId="LiveId" clId="{65DE80E9-7236-4958-BC1E-E4968381924E}" dt="2023-11-30T11:21:52.009" v="16" actId="1076"/>
        <pc:sldMkLst>
          <pc:docMk/>
          <pc:sldMk cId="0" sldId="285"/>
        </pc:sldMkLst>
        <pc:spChg chg="mod">
          <ac:chgData name="강경균 강경균" userId="f4373a975d1fce17" providerId="LiveId" clId="{65DE80E9-7236-4958-BC1E-E4968381924E}" dt="2023-11-30T11:21:43.636" v="15" actId="255"/>
          <ac:spMkLst>
            <pc:docMk/>
            <pc:sldMk cId="0" sldId="285"/>
            <ac:spMk id="32" creationId="{B29EF2F3-45D6-BA9A-9D31-F4B9BF0145C6}"/>
          </ac:spMkLst>
        </pc:spChg>
        <pc:picChg chg="mod">
          <ac:chgData name="강경균 강경균" userId="f4373a975d1fce17" providerId="LiveId" clId="{65DE80E9-7236-4958-BC1E-E4968381924E}" dt="2023-11-30T11:21:52.009" v="16" actId="1076"/>
          <ac:picMkLst>
            <pc:docMk/>
            <pc:sldMk cId="0" sldId="285"/>
            <ac:picMk id="37892" creationId="{E76E6667-4E52-9F43-3367-6B9806F068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8D6D1C-E2BA-C622-721A-070C885D79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1EFF21-C4F9-DC79-4814-A61C6339740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A11B70D7-BBFE-420B-8F73-03F32A955B00}" type="datetimeFigureOut">
              <a:rPr lang="ko-KR" altLang="en-US"/>
              <a:pPr>
                <a:defRPr/>
              </a:pPr>
              <a:t>2024-06-30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146C48B1-E1CD-DBF7-DBC3-FA1F5503D6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9C57659A-A49C-83A6-4970-3FE6426EF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31CB47-5178-0E8A-4293-A95BB82C1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54277E-7B30-653B-B244-83C75BE15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3713" cy="3413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C36533D-DBC2-417A-A80B-99CE1EE446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>
            <a:extLst>
              <a:ext uri="{FF2B5EF4-FFF2-40B4-BE49-F238E27FC236}">
                <a16:creationId xmlns:a16="http://schemas.microsoft.com/office/drawing/2014/main" id="{F249FD6F-C3AB-DB28-1C15-5A683D9613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>
            <a:extLst>
              <a:ext uri="{FF2B5EF4-FFF2-40B4-BE49-F238E27FC236}">
                <a16:creationId xmlns:a16="http://schemas.microsoft.com/office/drawing/2014/main" id="{02879704-8879-BDEF-4BD9-AA6F5F0BA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6148" name="슬라이드 번호 개체 틀 3">
            <a:extLst>
              <a:ext uri="{FF2B5EF4-FFF2-40B4-BE49-F238E27FC236}">
                <a16:creationId xmlns:a16="http://schemas.microsoft.com/office/drawing/2014/main" id="{3B0D494A-0C96-0D27-4E18-9937A1A212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70E4339-1D40-4C55-86B7-8E30786209CC}" type="slidenum">
              <a:rPr lang="ko-KR" altLang="en-US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34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25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246223F5-86B8-604B-BDB3-1A56206842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25DDB8AF-CDFB-80A0-C7F3-40872745A0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4AA9BE8D-4D60-2F76-34EF-E1B119F0C5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6000EAD-C2AF-4643-9E6A-95D84702BE8D}" type="slidenum">
              <a:rPr lang="ko-KR" altLang="en-US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17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246223F5-86B8-604B-BDB3-1A56206842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25DDB8AF-CDFB-80A0-C7F3-40872745A0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4AA9BE8D-4D60-2F76-34EF-E1B119F0C5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6000EAD-C2AF-4643-9E6A-95D84702BE8D}" type="slidenum">
              <a:rPr lang="ko-KR" altLang="en-US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02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65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036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02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21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880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35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2A0E5C3B-5F34-A702-BA5C-44E1E56967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B4E0FC50-4231-B52A-7661-9ACF7A90E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>
                <a:latin typeface="+mn-ea"/>
                <a:ea typeface="+mn-ea"/>
              </a:rPr>
              <a:t>목차는 다음과 같습니다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84EEBA2D-DEA2-DE5E-75B1-74AAA3C9C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5E41C-1762-4217-ACD0-F820A8234D9C}" type="slidenum">
              <a:rPr lang="ko-KR" altLang="en-US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41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81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6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1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57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3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52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31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40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80292352-F327-FFF3-8721-186D699C66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FE710A18-5269-44C7-A071-185D4DF37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2BD15A18-C2FF-847E-34E7-EEF0B44FF6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B689862-5B43-430E-AA04-D2AA5F5A84FB}" type="slidenum">
              <a:rPr lang="ko-KR" altLang="en-US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191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80292352-F327-FFF3-8721-186D699C66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FE710A18-5269-44C7-A071-185D4DF37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2BD15A18-C2FF-847E-34E7-EEF0B44FF6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B689862-5B43-430E-AA04-D2AA5F5A84FB}" type="slidenum">
              <a:rPr lang="ko-KR" altLang="en-US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BD995898-6C94-2E1D-13FA-4C31EA7C5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92C95CDE-25CD-B1E6-5480-5A2EAA3E6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A6F3AE30-B085-634C-148B-BB3CE450C2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A2015A-541A-464B-AFA9-6FF65C65F81F}" type="slidenum">
              <a:rPr lang="ko-KR" altLang="en-US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BD995898-6C94-2E1D-13FA-4C31EA7C5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92C95CDE-25CD-B1E6-5480-5A2EAA3E6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A6F3AE30-B085-634C-148B-BB3CE450C2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A2015A-541A-464B-AFA9-6FF65C65F81F}" type="slidenum">
              <a:rPr lang="ko-KR" altLang="en-US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0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003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1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BB8EF56E-3053-4C9E-FC2B-A450AD33DD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76B0F3B-A17E-74A7-4778-FD1120778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947F38AA-12B7-69DF-513E-1D5A8A81D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6CABA4-49A4-4843-BA33-106AB2677562}" type="slidenum">
              <a:rPr lang="ko-KR" altLang="en-US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7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59CAD7EE-9D24-14EC-4A6C-6F2985D3A68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113284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85B41A21-27E1-3A8D-5FEE-62612D0071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15888"/>
            <a:ext cx="113284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00AD9A96-FF36-BDEA-6DE6-2817336D413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463550"/>
            <a:ext cx="113284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CE90F765-3702-DE62-0838-1184813FC3E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579438"/>
            <a:ext cx="113284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le 30">
            <a:extLst>
              <a:ext uri="{FF2B5EF4-FFF2-40B4-BE49-F238E27FC236}">
                <a16:creationId xmlns:a16="http://schemas.microsoft.com/office/drawing/2014/main" id="{8E203054-02FB-4ADE-7695-F4ABA450351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695325"/>
            <a:ext cx="113284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Rectangle 31">
            <a:extLst>
              <a:ext uri="{FF2B5EF4-FFF2-40B4-BE49-F238E27FC236}">
                <a16:creationId xmlns:a16="http://schemas.microsoft.com/office/drawing/2014/main" id="{52F2C188-5039-D2A2-8E69-E9334D5B23E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811213"/>
            <a:ext cx="11328400" cy="36512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32">
            <a:extLst>
              <a:ext uri="{FF2B5EF4-FFF2-40B4-BE49-F238E27FC236}">
                <a16:creationId xmlns:a16="http://schemas.microsoft.com/office/drawing/2014/main" id="{5EF29FC8-134E-0C9A-962C-1350E38CE6C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927100"/>
            <a:ext cx="113284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Rectangle 37">
            <a:extLst>
              <a:ext uri="{FF2B5EF4-FFF2-40B4-BE49-F238E27FC236}">
                <a16:creationId xmlns:a16="http://schemas.microsoft.com/office/drawing/2014/main" id="{6A74D6AF-6A43-381A-AA42-28D042DB99A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286000" y="3325813"/>
            <a:ext cx="7620000" cy="46037"/>
          </a:xfrm>
          <a:prstGeom prst="rect">
            <a:avLst/>
          </a:prstGeom>
          <a:gradFill rotWithShape="1">
            <a:gsLst>
              <a:gs pos="0">
                <a:schemeClr val="bg1">
                  <a:lumMod val="30000"/>
                  <a:lumOff val="70000"/>
                </a:schemeClr>
              </a:gs>
              <a:gs pos="50000">
                <a:srgbClr val="13009C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 altLang="ko-KR">
              <a:latin typeface="Calibri" pitchFamily="34" charset="0"/>
              <a:ea typeface="굴림" pitchFamily="50" charset="-127"/>
              <a:cs typeface="Arial" charset="0"/>
            </a:endParaRPr>
          </a:p>
        </p:txBody>
      </p:sp>
      <p:sp>
        <p:nvSpPr>
          <p:cNvPr id="10" name="Rectangle 28">
            <a:extLst>
              <a:ext uri="{FF2B5EF4-FFF2-40B4-BE49-F238E27FC236}">
                <a16:creationId xmlns:a16="http://schemas.microsoft.com/office/drawing/2014/main" id="{6C553A63-64B9-05DC-815C-BA569A50BAF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349250"/>
            <a:ext cx="113284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8AA86573-187D-38F1-D705-AFEF6AAA8AE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231775"/>
            <a:ext cx="11328400" cy="36513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019273" y="3986879"/>
            <a:ext cx="8153455" cy="863586"/>
          </a:xfrm>
        </p:spPr>
        <p:txBody>
          <a:bodyPr>
            <a:normAutofit/>
          </a:bodyPr>
          <a:lstStyle>
            <a:lvl1pPr marL="0" indent="0" algn="ctr">
              <a:buNone/>
              <a:defRPr sz="2400" b="1" i="0">
                <a:solidFill>
                  <a:srgbClr val="0D0070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54399" y="1638226"/>
            <a:ext cx="11683200" cy="1393200"/>
          </a:xfrm>
        </p:spPr>
        <p:txBody>
          <a:bodyPr anchor="ctr">
            <a:normAutofit/>
          </a:bodyPr>
          <a:lstStyle>
            <a:lvl1pPr algn="ctr">
              <a:defRPr sz="4800" i="0">
                <a:solidFill>
                  <a:srgbClr val="0D0070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01215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947269527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144463"/>
            <a:ext cx="2743200" cy="62468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4463"/>
            <a:ext cx="8026400" cy="62468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81884576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>
            <a:extLst>
              <a:ext uri="{FF2B5EF4-FFF2-40B4-BE49-F238E27FC236}">
                <a16:creationId xmlns:a16="http://schemas.microsoft.com/office/drawing/2014/main" id="{482A1EDC-E933-7A40-78E1-0B0F8003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1850" y="6515100"/>
            <a:ext cx="977900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 i="1">
                <a:ea typeface="굴림" panose="020B0600000101010101" pitchFamily="50" charset="-127"/>
              </a:rPr>
              <a:t> </a:t>
            </a:r>
            <a:fld id="{CB155A23-9CCB-4F80-A5E3-C3757F7E85E9}" type="slidenum">
              <a:rPr lang="en-US" altLang="ko-KR" sz="1400" smtClean="0">
                <a:ea typeface="굴림" panose="020B0600000101010101" pitchFamily="50" charset="-127"/>
              </a:rPr>
              <a:pPr eaLnBrk="1" latinLnBrk="1" hangingPunct="1">
                <a:defRPr/>
              </a:pPr>
              <a:t>‹#›</a:t>
            </a:fld>
            <a:endParaRPr lang="en-US" altLang="ko-KR" sz="1400">
              <a:ea typeface="굴림" panose="020B0600000101010101" pitchFamily="50" charset="-127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24FFC7D-8EEF-8837-71C9-4FD05FDD408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6470650"/>
            <a:ext cx="12192000" cy="17463"/>
          </a:xfrm>
          <a:prstGeom prst="rect">
            <a:avLst/>
          </a:prstGeom>
          <a:gradFill rotWithShape="1">
            <a:gsLst>
              <a:gs pos="0">
                <a:srgbClr val="00B0F0"/>
              </a:gs>
              <a:gs pos="85001">
                <a:srgbClr val="0087E6"/>
              </a:gs>
              <a:gs pos="100000">
                <a:srgbClr val="005CBF"/>
              </a:gs>
            </a:gsLst>
            <a:lin ang="0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7070BBF-85A8-A88D-B1AF-0DA23565FF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809625"/>
            <a:ext cx="12192000" cy="44450"/>
          </a:xfrm>
          <a:prstGeom prst="rect">
            <a:avLst/>
          </a:prstGeom>
          <a:gradFill rotWithShape="1">
            <a:gsLst>
              <a:gs pos="0">
                <a:srgbClr val="0087E6"/>
              </a:gs>
              <a:gs pos="50000">
                <a:srgbClr val="21D6E0"/>
              </a:gs>
              <a:gs pos="100000">
                <a:srgbClr val="005CBF"/>
              </a:gs>
            </a:gsLst>
            <a:lin ang="0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84" y="1046018"/>
            <a:ext cx="11564832" cy="4495800"/>
          </a:xfrm>
        </p:spPr>
        <p:txBody>
          <a:bodyPr/>
          <a:lstStyle>
            <a:lvl1pPr marL="342900" indent="-342900">
              <a:buClr>
                <a:schemeClr val="accent1">
                  <a:lumMod val="50000"/>
                </a:schemeClr>
              </a:buClr>
              <a:buFont typeface="돋움" panose="020B0600000101010101" pitchFamily="50" charset="-127"/>
              <a:buChar char="▐"/>
              <a:defRPr sz="26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0" y="11928"/>
            <a:ext cx="11480800" cy="762000"/>
          </a:xfrm>
        </p:spPr>
        <p:txBody>
          <a:bodyPr/>
          <a:lstStyle>
            <a:lvl1pPr>
              <a:defRPr b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grpSp>
        <p:nvGrpSpPr>
          <p:cNvPr id="6" name="Group 24">
            <a:extLst>
              <a:ext uri="{FF2B5EF4-FFF2-40B4-BE49-F238E27FC236}">
                <a16:creationId xmlns:a16="http://schemas.microsoft.com/office/drawing/2014/main" id="{658E2153-D7F6-0EE4-9B7E-E5E536981623}"/>
              </a:ext>
            </a:extLst>
          </p:cNvPr>
          <p:cNvGrpSpPr/>
          <p:nvPr userDrawn="1"/>
        </p:nvGrpSpPr>
        <p:grpSpPr>
          <a:xfrm>
            <a:off x="11380912" y="0"/>
            <a:ext cx="811088" cy="781865"/>
            <a:chOff x="2284764" y="3410203"/>
            <a:chExt cx="1353312" cy="1353312"/>
          </a:xfrm>
        </p:grpSpPr>
        <p:sp>
          <p:nvSpPr>
            <p:cNvPr id="8" name="Oval 28">
              <a:extLst>
                <a:ext uri="{FF2B5EF4-FFF2-40B4-BE49-F238E27FC236}">
                  <a16:creationId xmlns:a16="http://schemas.microsoft.com/office/drawing/2014/main" id="{7A826B06-DD48-22F8-969D-D07DB21B2591}"/>
                </a:ext>
              </a:extLst>
            </p:cNvPr>
            <p:cNvSpPr/>
            <p:nvPr/>
          </p:nvSpPr>
          <p:spPr>
            <a:xfrm>
              <a:off x="2284764" y="3410203"/>
              <a:ext cx="1353312" cy="1353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3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9" name="Picture 30">
              <a:extLst>
                <a:ext uri="{FF2B5EF4-FFF2-40B4-BE49-F238E27FC236}">
                  <a16:creationId xmlns:a16="http://schemas.microsoft.com/office/drawing/2014/main" id="{B6C9CCFE-11EB-66FF-871C-FFBB9434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417" y="3572442"/>
              <a:ext cx="1132009" cy="112608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1715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33356725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791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791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508460269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94174981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198612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90920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545880419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94767770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EBCBF9A-AD25-2B7B-7459-055B17F58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76200"/>
            <a:ext cx="11480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5BCE6EF-62D4-37CE-8EC4-A31C6E06BB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11480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1028" name="Rectangle 21">
            <a:extLst>
              <a:ext uri="{FF2B5EF4-FFF2-40B4-BE49-F238E27FC236}">
                <a16:creationId xmlns:a16="http://schemas.microsoft.com/office/drawing/2014/main" id="{CFCCA228-1D17-88CF-EB4C-343AA81A3DA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6296025"/>
            <a:ext cx="12192000" cy="17463"/>
          </a:xfrm>
          <a:prstGeom prst="rect">
            <a:avLst/>
          </a:prstGeom>
          <a:gradFill rotWithShape="1">
            <a:gsLst>
              <a:gs pos="0">
                <a:srgbClr val="00B0F0"/>
              </a:gs>
              <a:gs pos="85001">
                <a:srgbClr val="0087E6"/>
              </a:gs>
              <a:gs pos="100000">
                <a:srgbClr val="005CBF"/>
              </a:gs>
            </a:gsLst>
            <a:lin ang="0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029" name="Rectangle 27">
            <a:extLst>
              <a:ext uri="{FF2B5EF4-FFF2-40B4-BE49-F238E27FC236}">
                <a16:creationId xmlns:a16="http://schemas.microsoft.com/office/drawing/2014/main" id="{B68AD39E-33F6-44AE-0FBF-6EF803601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1850" y="6372225"/>
            <a:ext cx="977900" cy="43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 i="1">
                <a:ea typeface="굴림" panose="020B0600000101010101" pitchFamily="50" charset="-127"/>
              </a:rPr>
              <a:t> </a:t>
            </a:r>
            <a:fld id="{9FA23396-85FF-42DF-9E31-49450FB304FA}" type="slidenum">
              <a:rPr lang="en-US" altLang="ko-KR" sz="1400" smtClean="0">
                <a:ea typeface="굴림" panose="020B0600000101010101" pitchFamily="50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400">
                <a:ea typeface="굴림" panose="020B0600000101010101" pitchFamily="50" charset="-127"/>
              </a:rPr>
              <a:t>/40</a:t>
            </a:r>
          </a:p>
        </p:txBody>
      </p:sp>
      <p:pic>
        <p:nvPicPr>
          <p:cNvPr id="1030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717B594-1F06-3166-CB58-B67CB3225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318250"/>
            <a:ext cx="28844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84" r:id="rId1"/>
    <p:sldLayoutId id="2147484885" r:id="rId2"/>
    <p:sldLayoutId id="2147484875" r:id="rId3"/>
    <p:sldLayoutId id="2147484876" r:id="rId4"/>
    <p:sldLayoutId id="2147484877" r:id="rId5"/>
    <p:sldLayoutId id="2147484878" r:id="rId6"/>
    <p:sldLayoutId id="2147484879" r:id="rId7"/>
    <p:sldLayoutId id="2147484880" r:id="rId8"/>
    <p:sldLayoutId id="2147484881" r:id="rId9"/>
    <p:sldLayoutId id="2147484882" r:id="rId10"/>
    <p:sldLayoutId id="2147484883" r:id="rId11"/>
  </p:sldLayoutIdLst>
  <p:transition>
    <p:fade thruBlk="1"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rgbClr val="25406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Pretendard ExtraBold" panose="02000903000000020004" pitchFamily="50" charset="-127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Pretendard ExtraBold" charset="-127"/>
          <a:ea typeface="Pretendard ExtraBold" charset="-127"/>
          <a:cs typeface="Arial" pitchFamily="34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Pretendard ExtraBold" charset="-127"/>
          <a:ea typeface="Pretendard ExtraBold" charset="-127"/>
          <a:cs typeface="Arial" pitchFamily="34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Pretendard ExtraBold" charset="-127"/>
          <a:ea typeface="Pretendard ExtraBold" charset="-127"/>
          <a:cs typeface="Arial" pitchFamily="34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Pretendard ExtraBold" charset="-127"/>
          <a:ea typeface="Pretendard ExtraBold" charset="-127"/>
          <a:cs typeface="Arial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400" b="1" i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254061"/>
        </a:buClr>
        <a:buSzPct val="80000"/>
        <a:buFont typeface="돋움" panose="020B0600000101010101" pitchFamily="50" charset="-127"/>
        <a:buChar char="▐"/>
        <a:defRPr sz="2600" b="1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215968"/>
        </a:buClr>
        <a:buSzPct val="80000"/>
        <a:buFont typeface="Wingdings" panose="05000000000000000000" pitchFamily="2" charset="2"/>
        <a:buChar char="q"/>
        <a:defRPr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254061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215968"/>
        </a:buClr>
        <a:buFont typeface="Wingdings" panose="05000000000000000000" pitchFamily="2" charset="2"/>
        <a:buChar char="q"/>
        <a:defRPr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254061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135F8A-0265-9B20-4235-CBBC44CBF749}"/>
              </a:ext>
            </a:extLst>
          </p:cNvPr>
          <p:cNvSpPr/>
          <p:nvPr/>
        </p:nvSpPr>
        <p:spPr>
          <a:xfrm>
            <a:off x="-9525" y="-9525"/>
            <a:ext cx="12192000" cy="3438525"/>
          </a:xfrm>
          <a:prstGeom prst="rect">
            <a:avLst/>
          </a:prstGeom>
          <a:gradFill flip="none" rotWithShape="1">
            <a:gsLst>
              <a:gs pos="0">
                <a:srgbClr val="324357">
                  <a:shade val="30000"/>
                  <a:satMod val="115000"/>
                </a:srgbClr>
              </a:gs>
              <a:gs pos="30000">
                <a:srgbClr val="324357">
                  <a:shade val="67500"/>
                  <a:satMod val="115000"/>
                  <a:lumMod val="100000"/>
                </a:srgbClr>
              </a:gs>
              <a:gs pos="100000">
                <a:srgbClr val="32435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663" b="1">
              <a:latin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82E6AD-3F76-0E7A-092B-F4608C0E1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300" y="3933825"/>
            <a:ext cx="8153400" cy="152429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ko-KR" altLang="en-US" dirty="0" err="1" smtClean="0">
                <a:ea typeface="Pretendard" panose="020B0600000101010101" charset="-127"/>
              </a:rPr>
              <a:t>전상규</a:t>
            </a:r>
            <a:endParaRPr lang="ko-KR" altLang="en-US" dirty="0" smtClean="0">
              <a:ea typeface="Pretendard" panose="020B0600000101010101" charset="-127"/>
            </a:endParaRPr>
          </a:p>
        </p:txBody>
      </p:sp>
      <p:sp>
        <p:nvSpPr>
          <p:cNvPr id="5125" name="제목 3">
            <a:extLst>
              <a:ext uri="{FF2B5EF4-FFF2-40B4-BE49-F238E27FC236}">
                <a16:creationId xmlns:a16="http://schemas.microsoft.com/office/drawing/2014/main" id="{26D79BDD-789A-6BC7-B2CA-B46B96233E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000" y="1638300"/>
            <a:ext cx="11684000" cy="13938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Design of Pipelined 16 X 16 Unsigned Multiplier</a:t>
            </a:r>
            <a:endParaRPr lang="ko-KR" altLang="en-US" sz="3600" dirty="0">
              <a:solidFill>
                <a:schemeClr val="bg1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CFCA83-4B2C-BDE6-CD96-4F731E23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5269"/>
            <a:ext cx="2198304" cy="622731"/>
          </a:xfrm>
          <a:prstGeom prst="rect">
            <a:avLst/>
          </a:prstGeom>
        </p:spPr>
      </p:pic>
      <p:grpSp>
        <p:nvGrpSpPr>
          <p:cNvPr id="5" name="Group 24">
            <a:extLst>
              <a:ext uri="{FF2B5EF4-FFF2-40B4-BE49-F238E27FC236}">
                <a16:creationId xmlns:a16="http://schemas.microsoft.com/office/drawing/2014/main" id="{89ACB581-364B-225A-57B5-26EBDE34444C}"/>
              </a:ext>
            </a:extLst>
          </p:cNvPr>
          <p:cNvGrpSpPr/>
          <p:nvPr/>
        </p:nvGrpSpPr>
        <p:grpSpPr>
          <a:xfrm>
            <a:off x="11380912" y="6064424"/>
            <a:ext cx="811088" cy="793576"/>
            <a:chOff x="2284764" y="3410203"/>
            <a:chExt cx="1353312" cy="1353312"/>
          </a:xfrm>
        </p:grpSpPr>
        <p:sp>
          <p:nvSpPr>
            <p:cNvPr id="6" name="Oval 28">
              <a:extLst>
                <a:ext uri="{FF2B5EF4-FFF2-40B4-BE49-F238E27FC236}">
                  <a16:creationId xmlns:a16="http://schemas.microsoft.com/office/drawing/2014/main" id="{3001F9AE-3C92-8A47-42F2-7EBFB674FCC9}"/>
                </a:ext>
              </a:extLst>
            </p:cNvPr>
            <p:cNvSpPr/>
            <p:nvPr/>
          </p:nvSpPr>
          <p:spPr>
            <a:xfrm>
              <a:off x="2284764" y="3410203"/>
              <a:ext cx="1353312" cy="1353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3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10" name="Picture 30">
              <a:extLst>
                <a:ext uri="{FF2B5EF4-FFF2-40B4-BE49-F238E27FC236}">
                  <a16:creationId xmlns:a16="http://schemas.microsoft.com/office/drawing/2014/main" id="{DB0AD072-FBFB-8799-7A9C-0C0A62BF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417" y="3572442"/>
              <a:ext cx="1132009" cy="1126082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Adder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5" y="1046163"/>
            <a:ext cx="11100435" cy="5318061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Carry-Select Adder(CSA)</a:t>
            </a:r>
            <a:endParaRPr lang="en-US" altLang="ko-KR" sz="2400" dirty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병렬로 캐리가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경우를 미리 계산하여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 </a:t>
            </a:r>
            <a:r>
              <a:rPr lang="ko-KR" altLang="en-US" dirty="0" err="1" smtClean="0"/>
              <a:t>캐리에</a:t>
            </a:r>
            <a:r>
              <a:rPr lang="ko-KR" altLang="en-US" dirty="0" smtClean="0"/>
              <a:t> 따라 선택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회로가 복잡하지만 속도가 빠름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ko-KR" sz="1000" dirty="0" smtClean="0"/>
          </a:p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Carry-</a:t>
            </a:r>
            <a:r>
              <a:rPr lang="en-US" altLang="ko-KR" sz="2400" dirty="0" err="1" smtClean="0">
                <a:solidFill>
                  <a:schemeClr val="tx2"/>
                </a:solidFill>
              </a:rPr>
              <a:t>Lookahead</a:t>
            </a:r>
            <a:r>
              <a:rPr lang="en-US" altLang="ko-KR" sz="2400" dirty="0" smtClean="0">
                <a:solidFill>
                  <a:schemeClr val="tx2"/>
                </a:solidFill>
              </a:rPr>
              <a:t> Adder(CLA)</a:t>
            </a:r>
            <a:endParaRPr lang="en-US" altLang="ko-KR" sz="2400" dirty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ko-KR" dirty="0" smtClean="0"/>
              <a:t>Ripple</a:t>
            </a:r>
            <a:r>
              <a:rPr lang="ko-KR" altLang="en-US" dirty="0" smtClean="0"/>
              <a:t>이 되는 </a:t>
            </a:r>
            <a:r>
              <a:rPr lang="en-US" altLang="ko-KR" dirty="0" smtClean="0"/>
              <a:t>carry bit</a:t>
            </a:r>
            <a:r>
              <a:rPr lang="ko-KR" altLang="en-US" dirty="0" smtClean="0"/>
              <a:t>를 빠르게 처리하기 위해 만들어진 </a:t>
            </a:r>
            <a:r>
              <a:rPr lang="en-US" altLang="ko-KR" dirty="0" smtClean="0"/>
              <a:t>Adder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ko-KR" dirty="0" err="1" smtClean="0"/>
              <a:t>Cout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generate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propagate</a:t>
            </a:r>
            <a:r>
              <a:rPr lang="ko-KR" altLang="en-US" dirty="0" smtClean="0"/>
              <a:t>해 속도가 빠르지만 논리 게이트가 많이 필요하며</a:t>
            </a:r>
            <a:r>
              <a:rPr lang="en-US" altLang="ko-KR" dirty="0" smtClean="0"/>
              <a:t>, </a:t>
            </a:r>
            <a:r>
              <a:rPr lang="ko-KR" altLang="en-US" dirty="0"/>
              <a:t>회로 설계가 복잡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ko-KR" sz="2000" dirty="0"/>
          </a:p>
        </p:txBody>
      </p:sp>
      <p:pic>
        <p:nvPicPr>
          <p:cNvPr id="1026" name="Picture 2" descr="3666421448821717958.jpg (352×269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2"/>
          <a:stretch/>
        </p:blipFill>
        <p:spPr bwMode="auto">
          <a:xfrm>
            <a:off x="7148557" y="4045248"/>
            <a:ext cx="3009683" cy="21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24490-3644-C2E6-4119-60CBC4F7B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4" y="6488203"/>
            <a:ext cx="108088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rgbClr val="254061"/>
              </a:buClr>
              <a:buSzPct val="80000"/>
              <a:buFont typeface="돋움" panose="020B0600000101010101" pitchFamily="50" charset="-127"/>
              <a:buChar char="▐"/>
              <a:defRPr sz="2600" b="1">
                <a:solidFill>
                  <a:schemeClr val="tx1"/>
                </a:solidFill>
                <a:latin typeface="Pretendard" charset="-127"/>
                <a:ea typeface="Pretendard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215968"/>
              </a:buClr>
              <a:buSzPct val="8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215968"/>
              </a:buClr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ko-KR" sz="1000" b="0" dirty="0"/>
              <a:t>A reasonable discrete ALU </a:t>
            </a:r>
            <a:r>
              <a:rPr lang="en-US" altLang="ko-KR" sz="1000" b="0" dirty="0" smtClean="0"/>
              <a:t>?</a:t>
            </a:r>
            <a:r>
              <a:rPr lang="en-US" altLang="ko-KR" sz="1000" b="0" dirty="0" smtClean="0">
                <a:solidFill>
                  <a:srgbClr val="000000"/>
                </a:solidFill>
                <a:cs typeface="Pretendard" panose="020B0600000101010101" charset="-127"/>
              </a:rPr>
              <a:t>, </a:t>
            </a:r>
            <a:r>
              <a:rPr lang="en-US" altLang="ko-KR" sz="1000" b="0" dirty="0">
                <a:solidFill>
                  <a:srgbClr val="000000"/>
                </a:solidFill>
                <a:cs typeface="Pretendard" panose="020B0600000101010101" charset="-127"/>
              </a:rPr>
              <a:t>https://hackaday.io/project/8121-discrete-yasep/log/28461-a-reasonable-discrete-alu</a:t>
            </a:r>
            <a:endParaRPr lang="en-US" altLang="ko-KR" sz="1000" b="0" dirty="0">
              <a:cs typeface="Pretendar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841" y="4049344"/>
            <a:ext cx="3340102" cy="212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7863" y="6172200"/>
            <a:ext cx="1284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Carry-Select Adder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67628" y="6169497"/>
            <a:ext cx="1571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Carry-</a:t>
            </a:r>
            <a:r>
              <a:rPr lang="en-US" altLang="ko-KR" sz="1000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Lookahead</a:t>
            </a:r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Adder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4330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Adder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065022"/>
            <a:ext cx="3458322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Carry-Select Adder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24490-3644-C2E6-4119-60CBC4F7B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4" y="6488203"/>
            <a:ext cx="108088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rgbClr val="254061"/>
              </a:buClr>
              <a:buSzPct val="80000"/>
              <a:buFont typeface="돋움" panose="020B0600000101010101" pitchFamily="50" charset="-127"/>
              <a:buChar char="▐"/>
              <a:defRPr sz="2600" b="1">
                <a:solidFill>
                  <a:schemeClr val="tx1"/>
                </a:solidFill>
                <a:latin typeface="Pretendard" charset="-127"/>
                <a:ea typeface="Pretendard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215968"/>
              </a:buClr>
              <a:buSzPct val="8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215968"/>
              </a:buClr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ko-KR" sz="1000" b="0" dirty="0"/>
              <a:t>Carry Select Adder VHDL </a:t>
            </a:r>
            <a:r>
              <a:rPr lang="en-US" altLang="ko-KR" sz="1000" b="0" dirty="0" smtClean="0"/>
              <a:t>Code</a:t>
            </a:r>
            <a:r>
              <a:rPr lang="en-US" altLang="ko-KR" sz="1000" b="0" dirty="0" smtClean="0">
                <a:solidFill>
                  <a:srgbClr val="000000"/>
                </a:solidFill>
                <a:cs typeface="Pretendard" panose="020B0600000101010101" charset="-127"/>
              </a:rPr>
              <a:t>, </a:t>
            </a:r>
            <a:r>
              <a:rPr lang="en-US" altLang="ko-KR" sz="1000" b="0" dirty="0">
                <a:solidFill>
                  <a:srgbClr val="000000"/>
                </a:solidFill>
                <a:cs typeface="Pretendard" panose="020B0600000101010101" charset="-127"/>
              </a:rPr>
              <a:t>https://allaboutfpga.com/carry-select-adder-vhdl-code/</a:t>
            </a:r>
            <a:endParaRPr lang="en-US" altLang="ko-KR" sz="1000" b="0" dirty="0">
              <a:cs typeface="Pretendard" panose="020B0600000101010101" charset="-127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/>
        </p:nvSpPr>
        <p:spPr bwMode="auto">
          <a:xfrm>
            <a:off x="136524" y="1471740"/>
            <a:ext cx="11344276" cy="135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병렬 처리를 통해 빠른 덧셈 연산이 가능하여 고속 처리 시스템에 적합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다양한 비트 길이에 대해 쉽게 확장 가능</a:t>
            </a:r>
            <a:endParaRPr lang="en-US" altLang="ko-KR" dirty="0" smtClean="0"/>
          </a:p>
        </p:txBody>
      </p:sp>
      <p:pic>
        <p:nvPicPr>
          <p:cNvPr id="1026" name="Picture 2" descr="https://upload.wikimedia.org/wikipedia/en/thumb/3/36/Carry-select-adder-fixed-size.png/800px-Carry-select-adder-fixed-si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56" y="4533428"/>
            <a:ext cx="7007412" cy="167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2547001"/>
            <a:ext cx="2920619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작동 방식</a:t>
            </a: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/>
        </p:nvSpPr>
        <p:spPr bwMode="auto">
          <a:xfrm>
            <a:off x="136524" y="2953719"/>
            <a:ext cx="11344276" cy="135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캐리 입력이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인 경우와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 나누어 덧셈 처리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두 가지 경우의 덧셈을 병렬로 수행해 각각의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Carry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 실제 캐리 입력이 결정되면 </a:t>
            </a:r>
            <a:r>
              <a:rPr lang="en-US" altLang="ko-KR" dirty="0" smtClean="0"/>
              <a:t>Mux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Carry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58568" y="6206449"/>
            <a:ext cx="1300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Carry-Select Adder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3357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29F342-4762-A315-73EC-F729942C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84" y="1046018"/>
            <a:ext cx="12056216" cy="239989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8-bit Wallace-Tree Multiplier</a:t>
            </a:r>
            <a:endParaRPr lang="en-US" altLang="ko-KR" sz="2400" dirty="0">
              <a:solidFill>
                <a:schemeClr val="tx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7411" name="제목 2">
            <a:extLst>
              <a:ext uri="{FF2B5EF4-FFF2-40B4-BE49-F238E27FC236}">
                <a16:creationId xmlns:a16="http://schemas.microsoft.com/office/drawing/2014/main" id="{983DDAEC-E15C-1697-B73A-9C43FE394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Wallace-Tree Multiplier</a:t>
            </a:r>
            <a:endParaRPr lang="en-US" altLang="ko-KR" dirty="0">
              <a:latin typeface="Pretendard ExtraBold" charset="-127"/>
              <a:ea typeface="Pretendard ExtraBold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5106F-F8A8-3D26-1093-9638E1F2B2C3}"/>
              </a:ext>
            </a:extLst>
          </p:cNvPr>
          <p:cNvSpPr txBox="1"/>
          <p:nvPr/>
        </p:nvSpPr>
        <p:spPr>
          <a:xfrm>
            <a:off x="250825" y="1482725"/>
            <a:ext cx="6135688" cy="1157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chemeClr val="accent5">
                  <a:lumMod val="50000"/>
                </a:schemeClr>
              </a:buClr>
              <a:defRPr/>
            </a:pPr>
            <a:endParaRPr lang="en-US" altLang="ko-KR" sz="1600" dirty="0">
              <a:solidFill>
                <a:schemeClr val="tx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endParaRPr lang="en-US" altLang="ko-KR" sz="1600" dirty="0">
              <a:solidFill>
                <a:schemeClr val="tx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ko-KR" altLang="en-US" sz="16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024FF75-9580-CBCF-7B4D-0E512076F383}"/>
              </a:ext>
            </a:extLst>
          </p:cNvPr>
          <p:cNvSpPr>
            <a:spLocks noGrp="1"/>
          </p:cNvSpPr>
          <p:nvPr/>
        </p:nvSpPr>
        <p:spPr bwMode="auto">
          <a:xfrm>
            <a:off x="6856726" y="1626616"/>
            <a:ext cx="4806356" cy="345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입력된 두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 수를 </a:t>
            </a:r>
            <a:r>
              <a:rPr lang="en-US" altLang="ko-KR" dirty="0" smtClean="0"/>
              <a:t>AND </a:t>
            </a:r>
            <a:r>
              <a:rPr lang="ko-KR" altLang="en-US" dirty="0" smtClean="0"/>
              <a:t>게이트를 통해 부분 곱셈 결과로 변환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부분 곱셈 결과를 각 단계별로 </a:t>
            </a:r>
            <a:r>
              <a:rPr lang="en-US" altLang="ko-KR" dirty="0" smtClean="0"/>
              <a:t>HA, FA, Compressor</a:t>
            </a:r>
            <a:r>
              <a:rPr lang="ko-KR" altLang="en-US" dirty="0" smtClean="0"/>
              <a:t>를 사용해 병렬로 덧셈 수행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모든 단계의 결과를 </a:t>
            </a:r>
            <a:r>
              <a:rPr lang="en-US" altLang="ko-KR" dirty="0" smtClean="0"/>
              <a:t>Carry-Select Adder</a:t>
            </a:r>
            <a:r>
              <a:rPr lang="ko-KR" altLang="en-US" dirty="0" smtClean="0"/>
              <a:t>를 사용해 결과 도출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626616"/>
            <a:ext cx="6510858" cy="444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347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29F342-4762-A315-73EC-F729942C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84" y="1046018"/>
            <a:ext cx="12056216" cy="239989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Carry-Select Adder</a:t>
            </a: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17411" name="제목 2">
            <a:extLst>
              <a:ext uri="{FF2B5EF4-FFF2-40B4-BE49-F238E27FC236}">
                <a16:creationId xmlns:a16="http://schemas.microsoft.com/office/drawing/2014/main" id="{983DDAEC-E15C-1697-B73A-9C43FE394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Wallace-Tree Multiplier</a:t>
            </a:r>
            <a:endParaRPr lang="en-US" altLang="ko-KR" dirty="0">
              <a:latin typeface="Pretendard ExtraBold" charset="-127"/>
              <a:ea typeface="Pretendard ExtraBold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5106F-F8A8-3D26-1093-9638E1F2B2C3}"/>
              </a:ext>
            </a:extLst>
          </p:cNvPr>
          <p:cNvSpPr txBox="1"/>
          <p:nvPr/>
        </p:nvSpPr>
        <p:spPr>
          <a:xfrm>
            <a:off x="250825" y="1482725"/>
            <a:ext cx="6135688" cy="1157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chemeClr val="accent5">
                  <a:lumMod val="50000"/>
                </a:schemeClr>
              </a:buClr>
              <a:defRPr/>
            </a:pPr>
            <a:endParaRPr lang="en-US" altLang="ko-KR" sz="1600" dirty="0">
              <a:solidFill>
                <a:schemeClr val="tx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endParaRPr lang="en-US" altLang="ko-KR" sz="1600" dirty="0">
              <a:solidFill>
                <a:schemeClr val="tx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ko-KR" altLang="en-US" sz="16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024FF75-9580-CBCF-7B4D-0E512076F383}"/>
              </a:ext>
            </a:extLst>
          </p:cNvPr>
          <p:cNvSpPr>
            <a:spLocks noGrp="1"/>
          </p:cNvSpPr>
          <p:nvPr/>
        </p:nvSpPr>
        <p:spPr bwMode="auto">
          <a:xfrm>
            <a:off x="5528247" y="1720348"/>
            <a:ext cx="6203765" cy="433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ko-KR" dirty="0" smtClean="0"/>
              <a:t>8-bit Carry-Select Adder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16-bit Carry-Select Adder </a:t>
            </a:r>
            <a:r>
              <a:rPr lang="ko-KR" altLang="en-US" dirty="0" smtClean="0"/>
              <a:t>사용해 </a:t>
            </a:r>
            <a:r>
              <a:rPr lang="en-US" altLang="ko-KR" dirty="0" smtClean="0"/>
              <a:t>32-bit </a:t>
            </a:r>
            <a:r>
              <a:rPr lang="ko-KR" altLang="en-US" dirty="0" smtClean="0"/>
              <a:t>결과 도출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ko-KR" dirty="0" smtClean="0"/>
              <a:t> </a:t>
            </a:r>
            <a:r>
              <a:rPr lang="en-US" altLang="ko-KR" dirty="0"/>
              <a:t>8-bit Carry-Select Adder</a:t>
            </a:r>
            <a:r>
              <a:rPr lang="ko-KR" altLang="en-US" dirty="0"/>
              <a:t>로 입력 값을 처리하여 부분 합 및 캐리 출력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ko-KR" dirty="0"/>
              <a:t>16-bit Carry-Select Adder</a:t>
            </a:r>
            <a:r>
              <a:rPr lang="ko-KR" altLang="en-US" dirty="0"/>
              <a:t>가 </a:t>
            </a:r>
            <a:r>
              <a:rPr lang="en-US" altLang="ko-KR" dirty="0"/>
              <a:t>8-bit </a:t>
            </a:r>
            <a:r>
              <a:rPr lang="ko-KR" altLang="en-US" dirty="0"/>
              <a:t>결과를 결합하여 중간 결과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/>
              <a:t>최종적으로 </a:t>
            </a:r>
            <a:r>
              <a:rPr lang="en-US" altLang="ko-KR" dirty="0"/>
              <a:t>8-bit </a:t>
            </a:r>
            <a:r>
              <a:rPr lang="ko-KR" altLang="en-US" dirty="0"/>
              <a:t>및 </a:t>
            </a:r>
            <a:r>
              <a:rPr lang="en-US" altLang="ko-KR" dirty="0"/>
              <a:t>16-bit </a:t>
            </a:r>
            <a:r>
              <a:rPr lang="ko-KR" altLang="en-US" dirty="0"/>
              <a:t>결과를 결합하여 </a:t>
            </a:r>
            <a:r>
              <a:rPr lang="en-US" altLang="ko-KR" dirty="0"/>
              <a:t>32-bit </a:t>
            </a:r>
            <a:r>
              <a:rPr lang="ko-KR" altLang="en-US" dirty="0"/>
              <a:t>결과 도출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520426"/>
            <a:ext cx="5162381" cy="472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837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Partial Product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065022"/>
            <a:ext cx="4103781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 smtClean="0">
                <a:solidFill>
                  <a:schemeClr val="tx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8-bit </a:t>
            </a:r>
            <a:r>
              <a:rPr lang="en-US" altLang="ko-KR" sz="2400" dirty="0">
                <a:solidFill>
                  <a:schemeClr val="tx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2400" dirty="0" smtClean="0">
                <a:solidFill>
                  <a:schemeClr val="tx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Partial Product</a:t>
            </a:r>
            <a:endParaRPr lang="en-US" altLang="ko-KR" sz="2400" dirty="0">
              <a:solidFill>
                <a:schemeClr val="tx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53" y="1614226"/>
            <a:ext cx="3718299" cy="471589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93823" y="1548234"/>
            <a:ext cx="3989294" cy="15526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3823" y="3195867"/>
            <a:ext cx="3989294" cy="32002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2760" y="2201426"/>
            <a:ext cx="11295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TSPC D-FF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00556" y="4672876"/>
            <a:ext cx="1861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Partial Product(AND GATE)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12" y="1405748"/>
            <a:ext cx="3941127" cy="48501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33108" y="1300480"/>
            <a:ext cx="1900518" cy="2621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3396" y="1036455"/>
            <a:ext cx="11295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TSPC D-FF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202706" y="2433619"/>
            <a:ext cx="2221454" cy="39275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52847" y="4274285"/>
            <a:ext cx="1861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Partial Product(AND GATE)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928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/>
      <p:bldP spid="19" grpId="0"/>
      <p:bldP spid="10" grpId="0" animBg="1"/>
      <p:bldP spid="11" grpId="0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Compressor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065022"/>
            <a:ext cx="2830195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Half-Adder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7" y="1751020"/>
            <a:ext cx="4785099" cy="25592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69554" y="1691786"/>
            <a:ext cx="1549568" cy="26184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73069" y="1691786"/>
            <a:ext cx="2124886" cy="26184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0807" y="1464181"/>
            <a:ext cx="587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COUT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81334" y="1471740"/>
            <a:ext cx="502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36" y="4391485"/>
            <a:ext cx="4785100" cy="19460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2563"/>
          <a:stretch/>
        </p:blipFill>
        <p:spPr>
          <a:xfrm>
            <a:off x="6687950" y="1751020"/>
            <a:ext cx="2895321" cy="428286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687950" y="3604329"/>
            <a:ext cx="2895321" cy="165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74562" y="3564089"/>
            <a:ext cx="1647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Critical Delay : 27ps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4362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5" grpId="0"/>
      <p:bldP spid="16" grpId="0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Compressor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065022"/>
            <a:ext cx="3386604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Half-Adder Layout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2" y="1762062"/>
            <a:ext cx="5520073" cy="339264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0385" y="1710513"/>
            <a:ext cx="2445539" cy="35021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76609" y="1710513"/>
            <a:ext cx="2937526" cy="35021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37731" y="5308346"/>
            <a:ext cx="622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COUT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0483" y="5308345"/>
            <a:ext cx="532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824" y="2832085"/>
            <a:ext cx="5401193" cy="12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63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Compressor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181348" y="946622"/>
            <a:ext cx="5251263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Full-Adder(3:2 Compressor)</a:t>
            </a:r>
          </a:p>
          <a:p>
            <a:pPr>
              <a:defRPr/>
            </a:pPr>
            <a:endParaRPr lang="en-US" altLang="ko-KR" sz="2400" dirty="0" smtClean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0" y="1471740"/>
            <a:ext cx="5024233" cy="272257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55839" y="2080426"/>
            <a:ext cx="3662034" cy="1065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55839" y="3146299"/>
            <a:ext cx="3662034" cy="1143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31639" y="3594688"/>
            <a:ext cx="587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COUT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7873" y="2490251"/>
            <a:ext cx="502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80" y="4361421"/>
            <a:ext cx="5024233" cy="2048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145"/>
          <a:stretch/>
        </p:blipFill>
        <p:spPr>
          <a:xfrm>
            <a:off x="7231751" y="1471740"/>
            <a:ext cx="2649270" cy="45525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57293" y="3600215"/>
            <a:ext cx="2799507" cy="1549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31258" y="3555390"/>
            <a:ext cx="1551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Critical Delay : 77ps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56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6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Compressor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154455" y="1070292"/>
            <a:ext cx="5860863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Full-Adder(3:2 Compressor) Layout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18" y="1772602"/>
            <a:ext cx="5170229" cy="296945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907741" y="3297527"/>
            <a:ext cx="2817866" cy="365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45305" y="2771155"/>
            <a:ext cx="2580302" cy="46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42328" y="3357102"/>
            <a:ext cx="50230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99906" y="2881057"/>
            <a:ext cx="58714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COUT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76" y="5037644"/>
            <a:ext cx="4801283" cy="11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621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Compressor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065022"/>
            <a:ext cx="4112746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5:3 Compressor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28" y="1731710"/>
            <a:ext cx="4023101" cy="2328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28" y="4164604"/>
            <a:ext cx="5451386" cy="22272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6" y="1471739"/>
            <a:ext cx="1966366" cy="48214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488556" y="3507567"/>
            <a:ext cx="1966366" cy="1297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98920" y="3449312"/>
            <a:ext cx="1524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Critical Delay : 222ps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357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D0E3FF2-9E94-B8AF-D2AB-FE0378956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750" y="928689"/>
            <a:ext cx="8112125" cy="429773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2000" dirty="0" smtClean="0"/>
              <a:t>Introduction</a:t>
            </a:r>
          </a:p>
          <a:p>
            <a:pPr marL="0" indent="0" eaLnBrk="1" hangingPunct="1">
              <a:buNone/>
              <a:defRPr/>
            </a:pPr>
            <a:endParaRPr lang="en-US" altLang="ko-KR" sz="1500" dirty="0"/>
          </a:p>
          <a:p>
            <a:pPr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2000" dirty="0" smtClean="0"/>
              <a:t>Compressor</a:t>
            </a:r>
          </a:p>
          <a:p>
            <a:pPr eaLnBrk="1" hangingPunct="1">
              <a:buFont typeface="Wingdings" panose="05000000000000000000" pitchFamily="2" charset="2"/>
              <a:buChar char="v"/>
              <a:defRPr/>
            </a:pPr>
            <a:endParaRPr lang="en-US" altLang="ko-KR" sz="1500" dirty="0"/>
          </a:p>
          <a:p>
            <a:pPr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2000" dirty="0" smtClean="0"/>
              <a:t>Adder </a:t>
            </a:r>
          </a:p>
          <a:p>
            <a:pPr eaLnBrk="1" hangingPunct="1">
              <a:buFont typeface="Wingdings" panose="05000000000000000000" pitchFamily="2" charset="2"/>
              <a:buChar char="v"/>
              <a:defRPr/>
            </a:pPr>
            <a:endParaRPr lang="en-US" altLang="ko-KR" sz="1500" dirty="0" smtClean="0"/>
          </a:p>
          <a:p>
            <a:pPr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2000" dirty="0"/>
              <a:t>Wallace-Tree Multiplier</a:t>
            </a:r>
          </a:p>
          <a:p>
            <a:pPr eaLnBrk="1" hangingPunct="1">
              <a:buFont typeface="Wingdings" panose="05000000000000000000" pitchFamily="2" charset="2"/>
              <a:buChar char="v"/>
              <a:defRPr/>
            </a:pPr>
            <a:endParaRPr lang="en-US" altLang="ko-KR" sz="1500" dirty="0" smtClean="0"/>
          </a:p>
          <a:p>
            <a:pPr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2000" dirty="0" smtClean="0"/>
              <a:t>Pipelining</a:t>
            </a:r>
          </a:p>
          <a:p>
            <a:pPr marL="0" indent="0" eaLnBrk="1" hangingPunct="1">
              <a:buNone/>
              <a:defRPr/>
            </a:pPr>
            <a:endParaRPr lang="en-US" altLang="ko-KR" sz="1500" dirty="0"/>
          </a:p>
          <a:p>
            <a:pPr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2000" dirty="0" smtClean="0"/>
              <a:t>Expected Result</a:t>
            </a:r>
          </a:p>
          <a:p>
            <a:pPr marL="0" indent="0" eaLnBrk="1" hangingPunct="1">
              <a:buNone/>
              <a:defRPr/>
            </a:pPr>
            <a:endParaRPr lang="en-US" altLang="ko-KR" sz="1500" dirty="0"/>
          </a:p>
          <a:p>
            <a:pPr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2000" dirty="0" smtClean="0"/>
              <a:t>Verification</a:t>
            </a:r>
            <a:endParaRPr lang="en-US" altLang="ko-KR" sz="2000" dirty="0"/>
          </a:p>
        </p:txBody>
      </p:sp>
      <p:sp>
        <p:nvSpPr>
          <p:cNvPr id="7171" name="제목 2">
            <a:extLst>
              <a:ext uri="{FF2B5EF4-FFF2-40B4-BE49-F238E27FC236}">
                <a16:creationId xmlns:a16="http://schemas.microsoft.com/office/drawing/2014/main" id="{A6A10D23-D83D-2382-1814-BA9DFD3F3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Outline</a:t>
            </a:r>
            <a:endParaRPr lang="ko-KR" altLang="en-US" dirty="0">
              <a:latin typeface="Pretendard ExtraBold" charset="-127"/>
              <a:ea typeface="Pretendard ExtraBold" charset="-127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Compressor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065022"/>
            <a:ext cx="3915522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5:3 Compressor Layout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19" y="1762062"/>
            <a:ext cx="11490108" cy="27103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9919" y="1597397"/>
            <a:ext cx="3908784" cy="29187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29183" y="1597398"/>
            <a:ext cx="3512842" cy="29093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52503" y="1597397"/>
            <a:ext cx="3373119" cy="29187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47541" y="4598045"/>
            <a:ext cx="833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Full-Adder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55618" y="4604027"/>
            <a:ext cx="833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Full-Adder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16827" y="4598045"/>
            <a:ext cx="880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Half-Adder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5" y="4947531"/>
            <a:ext cx="6045635" cy="145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349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Compressor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065022"/>
            <a:ext cx="3981323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7:3 Compressor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1762062"/>
            <a:ext cx="4543051" cy="22143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5" y="4088130"/>
            <a:ext cx="5512435" cy="2231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345" y="1762063"/>
            <a:ext cx="2233962" cy="45579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32345" y="5691967"/>
            <a:ext cx="2233962" cy="1093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47724" y="5633712"/>
            <a:ext cx="1589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Critical Delay : 270ps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5775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Compressor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065022"/>
            <a:ext cx="3981323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7:3 Compressor Layout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1951202"/>
            <a:ext cx="11357610" cy="1918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8925" y="1906521"/>
            <a:ext cx="2887980" cy="20476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2292" y="3977043"/>
            <a:ext cx="798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Full-Adder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44850" y="1905181"/>
            <a:ext cx="2515235" cy="20476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3243" y="3977042"/>
            <a:ext cx="798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Full-Adder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28030" y="1905181"/>
            <a:ext cx="2675255" cy="20476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5385" y="3983026"/>
            <a:ext cx="780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Full-Adder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47798" y="1903842"/>
            <a:ext cx="3134627" cy="20476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13593" y="3975703"/>
            <a:ext cx="803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Full-Adder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56" y="4430966"/>
            <a:ext cx="7479838" cy="18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797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Adder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4" y="1065022"/>
            <a:ext cx="4283075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16-bit Carry-Select Adder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4" y="1904302"/>
            <a:ext cx="4317991" cy="20845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54" y="4177777"/>
            <a:ext cx="5386158" cy="20845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891" y="1904302"/>
            <a:ext cx="2500422" cy="435802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775890" y="4083313"/>
            <a:ext cx="2550989" cy="1534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26879" y="4036906"/>
            <a:ext cx="1524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Critical Delay : 218ps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1485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Adder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4" y="1065022"/>
            <a:ext cx="4283075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16-bit Carry-Select Adder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18" y="2204739"/>
            <a:ext cx="11407724" cy="17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34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Multiplier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4" y="974725"/>
            <a:ext cx="4838888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8-bit Wallace-Tree Multiplier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36952" y="410272"/>
            <a:ext cx="2609316" cy="479721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34623" y="1501219"/>
            <a:ext cx="1388721" cy="5367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3001" y="2057779"/>
            <a:ext cx="4880343" cy="15916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32063" y="3649399"/>
            <a:ext cx="1291281" cy="511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3344" y="3781446"/>
            <a:ext cx="1503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Carry-Select Adder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23344" y="1646476"/>
            <a:ext cx="1180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Partial Product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44702" y="3904556"/>
            <a:ext cx="158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Critical Delay</a:t>
            </a:r>
            <a:r>
              <a:rPr lang="ko-KR" altLang="en-US" sz="10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500ps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2" y="4305910"/>
            <a:ext cx="5069008" cy="20614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244" y="1501219"/>
            <a:ext cx="2534458" cy="486615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110244" y="3950207"/>
            <a:ext cx="2534459" cy="163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59643" y="4160653"/>
            <a:ext cx="2655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Carry-Save Adder</a:t>
            </a:r>
            <a:r>
              <a:rPr lang="ko-KR" altLang="en-US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를 제외한 </a:t>
            </a:r>
            <a:endParaRPr lang="en-US" altLang="ko-KR" sz="1000" b="1" dirty="0" smtClean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r>
              <a:rPr lang="en-US" altLang="ko-KR" sz="1000" b="1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Critical Delay</a:t>
            </a:r>
            <a:endParaRPr lang="ko-KR" altLang="en-US" sz="10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1011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/>
      <p:bldP spid="15" grpId="0"/>
      <p:bldP spid="17" grpId="0"/>
      <p:bldP spid="18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Multiplier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97890" y="1085103"/>
            <a:ext cx="5932581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8-bit Wallace-Tree Multiplier Layout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87" y="1802224"/>
            <a:ext cx="6117213" cy="2989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172" b="53705"/>
          <a:stretch/>
        </p:blipFill>
        <p:spPr>
          <a:xfrm>
            <a:off x="8227972" y="2420471"/>
            <a:ext cx="3453051" cy="3072801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 rot="5400000">
            <a:off x="9646774" y="3626836"/>
            <a:ext cx="1381533" cy="46863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/>
          <p:nvPr/>
        </p:nvCxnSpPr>
        <p:spPr>
          <a:xfrm rot="10800000" flipV="1">
            <a:off x="9520238" y="4551917"/>
            <a:ext cx="598166" cy="474373"/>
          </a:xfrm>
          <a:prstGeom prst="bentConnector3">
            <a:avLst>
              <a:gd name="adj1" fmla="val 97958"/>
            </a:avLst>
          </a:prstGeom>
          <a:ln w="19050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525000" y="4551918"/>
            <a:ext cx="6350" cy="941354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942" y="4859991"/>
            <a:ext cx="5046578" cy="145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793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Pipelining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083238"/>
            <a:ext cx="2301875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TSPC</a:t>
            </a:r>
            <a:r>
              <a:rPr lang="en-US" altLang="ko-KR" sz="2400" dirty="0">
                <a:solidFill>
                  <a:schemeClr val="tx2"/>
                </a:solidFill>
              </a:rPr>
              <a:t> </a:t>
            </a:r>
            <a:r>
              <a:rPr lang="en-US" altLang="ko-KR" sz="2400" dirty="0" smtClean="0">
                <a:solidFill>
                  <a:schemeClr val="tx2"/>
                </a:solidFill>
              </a:rPr>
              <a:t>D-FF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72" y="1875870"/>
            <a:ext cx="5701510" cy="26643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29178"/>
          <a:stretch/>
        </p:blipFill>
        <p:spPr>
          <a:xfrm>
            <a:off x="288925" y="1875869"/>
            <a:ext cx="5672604" cy="26643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287" y="4926106"/>
            <a:ext cx="85534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896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Pipelining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174750"/>
            <a:ext cx="4498228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TSPC</a:t>
            </a:r>
            <a:r>
              <a:rPr lang="en-US" altLang="ko-KR" sz="2400" dirty="0">
                <a:solidFill>
                  <a:schemeClr val="tx2"/>
                </a:solidFill>
              </a:rPr>
              <a:t> </a:t>
            </a:r>
            <a:r>
              <a:rPr lang="en-US" altLang="ko-KR" sz="2400" dirty="0" smtClean="0">
                <a:solidFill>
                  <a:schemeClr val="tx2"/>
                </a:solidFill>
              </a:rPr>
              <a:t>D-FF Layout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175" y="1981518"/>
            <a:ext cx="4158207" cy="29221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291" y="4972891"/>
            <a:ext cx="7011521" cy="127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5112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Expected Result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54541" y="1110624"/>
            <a:ext cx="4639024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32-bit Multiplier Schematic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297" y="5985500"/>
            <a:ext cx="103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8-bit Multiplier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5306" y="1729473"/>
            <a:ext cx="869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TSPC D-FF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98712" y="1713721"/>
            <a:ext cx="1673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16-bit Carry-Select Adder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1172" y="5997352"/>
            <a:ext cx="1633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8-bit Carry-Select Adder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0" y="2132747"/>
            <a:ext cx="5581077" cy="36858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3252" y="1985520"/>
            <a:ext cx="708213" cy="39803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4151" y="1985520"/>
            <a:ext cx="582577" cy="39803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73379" y="1991446"/>
            <a:ext cx="2003169" cy="39803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43178" y="1985520"/>
            <a:ext cx="583244" cy="39803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05669" y="1703895"/>
            <a:ext cx="869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TSPC D-FF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4514" y="1959942"/>
            <a:ext cx="708963" cy="39803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770" y="3309097"/>
            <a:ext cx="4672853" cy="85868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7" grpId="0" animBg="1"/>
      <p:bldP spid="8" grpId="0" animBg="1"/>
      <p:bldP spid="9" grpId="0" animBg="1"/>
      <p:bldP spid="10" grpId="0" animBg="1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05CADF-49D5-B5FE-C483-F93022937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5" y="1046163"/>
            <a:ext cx="12055475" cy="496019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200" dirty="0">
                <a:solidFill>
                  <a:schemeClr val="tx2"/>
                </a:solidFill>
              </a:rPr>
              <a:t>주제</a:t>
            </a:r>
            <a:endParaRPr lang="en-US" altLang="ko-KR" sz="2200" dirty="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Char char="l"/>
              <a:defRPr/>
            </a:pPr>
            <a:r>
              <a:rPr lang="en-US" altLang="ko-KR" sz="2000" b="0" dirty="0" smtClean="0"/>
              <a:t>2-stage 16 bit unsigned multiplier </a:t>
            </a:r>
            <a:r>
              <a:rPr lang="ko-KR" altLang="en-US" sz="2000" b="0" dirty="0" smtClean="0"/>
              <a:t>설계</a:t>
            </a:r>
            <a:endParaRPr lang="en-US" altLang="ko-KR" sz="2000" b="0" dirty="0"/>
          </a:p>
          <a:p>
            <a:pPr eaLnBrk="1" hangingPunct="1">
              <a:defRPr/>
            </a:pPr>
            <a:endParaRPr lang="en-US" altLang="ko-KR" sz="2000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lang="en-US" altLang="ko-KR" sz="2000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lang="en-US" altLang="ko-KR" sz="2000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lang="en-US" altLang="ko-KR" sz="2000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lang="ko-KR" altLang="en-US" sz="2200" dirty="0" smtClean="0">
                <a:solidFill>
                  <a:schemeClr val="tx2"/>
                </a:solidFill>
              </a:rPr>
              <a:t>핵심내용</a:t>
            </a:r>
            <a:endParaRPr lang="en-US" altLang="ko-KR" sz="2200" dirty="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Char char="l"/>
              <a:defRPr/>
            </a:pPr>
            <a:r>
              <a:rPr lang="ko-KR" altLang="en-US" sz="2000" b="0" dirty="0" smtClean="0"/>
              <a:t>부분 합 축소</a:t>
            </a:r>
            <a:r>
              <a:rPr lang="en-US" altLang="ko-KR" sz="2000" b="0" dirty="0" smtClean="0"/>
              <a:t>(Compressor)</a:t>
            </a:r>
            <a:r>
              <a:rPr lang="ko-KR" altLang="en-US" sz="2000" b="0" dirty="0" smtClean="0"/>
              <a:t>를 사용하여 </a:t>
            </a:r>
            <a:r>
              <a:rPr lang="en-US" altLang="ko-KR" sz="2000" b="0" dirty="0" smtClean="0"/>
              <a:t>Wallace Tree Multiplier </a:t>
            </a:r>
            <a:r>
              <a:rPr lang="ko-KR" altLang="en-US" sz="2000" b="0" dirty="0" smtClean="0"/>
              <a:t>설계</a:t>
            </a:r>
            <a:endParaRPr lang="en-US" altLang="ko-KR" sz="2000" b="0" dirty="0" smtClean="0"/>
          </a:p>
          <a:p>
            <a:pPr eaLnBrk="1" hangingPunct="1">
              <a:buFont typeface="Wingdings" panose="05000000000000000000" pitchFamily="2" charset="2"/>
              <a:buChar char="l"/>
              <a:defRPr/>
            </a:pPr>
            <a:r>
              <a:rPr lang="en-US" altLang="ko-KR" sz="2000" b="0" dirty="0" smtClean="0"/>
              <a:t> </a:t>
            </a:r>
            <a:r>
              <a:rPr lang="en-US" altLang="ko-KR" sz="2000" b="0" dirty="0"/>
              <a:t>4</a:t>
            </a:r>
            <a:r>
              <a:rPr lang="en-US" altLang="ko-KR" sz="2000" b="0" dirty="0" smtClean="0"/>
              <a:t>-bit CSA</a:t>
            </a:r>
            <a:r>
              <a:rPr lang="ko-KR" altLang="en-US" sz="2000" b="0" dirty="0" smtClean="0"/>
              <a:t>를 사용하여 </a:t>
            </a:r>
            <a:r>
              <a:rPr lang="en-US" altLang="ko-KR" sz="2000" b="0" dirty="0" smtClean="0"/>
              <a:t>32-bit CSA </a:t>
            </a:r>
            <a:r>
              <a:rPr lang="ko-KR" altLang="en-US" sz="2000" b="0" dirty="0" smtClean="0"/>
              <a:t>설계</a:t>
            </a:r>
            <a:endParaRPr lang="en-US" altLang="ko-KR" sz="2000" b="0" dirty="0" smtClean="0"/>
          </a:p>
          <a:p>
            <a:pPr eaLnBrk="1" hangingPunct="1">
              <a:buFont typeface="Wingdings" panose="05000000000000000000" pitchFamily="2" charset="2"/>
              <a:buChar char="l"/>
              <a:defRPr/>
            </a:pPr>
            <a:r>
              <a:rPr lang="en-US" altLang="ko-KR" sz="2000" b="0" dirty="0" smtClean="0"/>
              <a:t>D-Flip Flop</a:t>
            </a:r>
            <a:r>
              <a:rPr lang="ko-KR" altLang="en-US" sz="2000" b="0" dirty="0" smtClean="0"/>
              <a:t>을 사용하여 </a:t>
            </a:r>
            <a:r>
              <a:rPr lang="en-US" altLang="ko-KR" sz="2000" b="0" dirty="0" smtClean="0"/>
              <a:t>2-Stage Pipeline </a:t>
            </a:r>
            <a:r>
              <a:rPr lang="ko-KR" altLang="en-US" sz="2000" b="0" dirty="0" smtClean="0"/>
              <a:t>설계</a:t>
            </a:r>
            <a:endParaRPr lang="en-US" altLang="ko-KR" sz="2000" b="0" dirty="0"/>
          </a:p>
          <a:p>
            <a:pPr marL="0" indent="0" eaLnBrk="1" hangingPunct="1">
              <a:buNone/>
              <a:defRPr/>
            </a:pPr>
            <a:r>
              <a:rPr lang="en-US" altLang="ko-KR" sz="2000" b="0" dirty="0"/>
              <a:t/>
            </a:r>
            <a:br>
              <a:rPr lang="en-US" altLang="ko-KR" sz="2000" b="0" dirty="0"/>
            </a:br>
            <a:endParaRPr lang="en-US" altLang="ko-KR" sz="2000" b="0" dirty="0"/>
          </a:p>
        </p:txBody>
      </p:sp>
      <p:sp>
        <p:nvSpPr>
          <p:cNvPr id="9219" name="제목 2">
            <a:extLst>
              <a:ext uri="{FF2B5EF4-FFF2-40B4-BE49-F238E27FC236}">
                <a16:creationId xmlns:a16="http://schemas.microsoft.com/office/drawing/2014/main" id="{5A41C9E5-9989-06D3-33CF-25A658E881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Introduction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내용 개체 틀 1">
            <a:extLst>
              <a:ext uri="{FF2B5EF4-FFF2-40B4-BE49-F238E27FC236}">
                <a16:creationId xmlns:a16="http://schemas.microsoft.com/office/drawing/2014/main" id="{A3F038D5-5ED8-553F-7992-866045D2F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5" y="1046163"/>
            <a:ext cx="12055475" cy="2400300"/>
          </a:xfrm>
        </p:spPr>
        <p:txBody>
          <a:bodyPr/>
          <a:lstStyle/>
          <a:p>
            <a:pPr marL="0" indent="0" eaLnBrk="1" hangingPunct="1">
              <a:buClr>
                <a:srgbClr val="254061"/>
              </a:buClr>
              <a:buFont typeface="돋움" panose="020B0600000101010101" pitchFamily="50" charset="-127"/>
              <a:buNone/>
            </a:pPr>
            <a:endParaRPr lang="en-US" altLang="ko-KR" sz="2000" dirty="0">
              <a:solidFill>
                <a:schemeClr val="tx2"/>
              </a:solidFill>
              <a:latin typeface="Pretendard" charset="-127"/>
              <a:ea typeface="Pretendard" charset="-127"/>
            </a:endParaRPr>
          </a:p>
          <a:p>
            <a:pPr marL="0" indent="0" eaLnBrk="1" hangingPunct="1">
              <a:buClr>
                <a:srgbClr val="254061"/>
              </a:buClr>
              <a:buFont typeface="돋움" panose="020B0600000101010101" pitchFamily="50" charset="-127"/>
              <a:buNone/>
            </a:pPr>
            <a:endParaRPr lang="en-US" altLang="ko-KR" sz="1400" dirty="0">
              <a:solidFill>
                <a:schemeClr val="tx2"/>
              </a:solidFill>
              <a:latin typeface="Pretendard" charset="-127"/>
              <a:ea typeface="Pretendard" charset="-127"/>
            </a:endParaRPr>
          </a:p>
        </p:txBody>
      </p:sp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Verification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174750"/>
            <a:ext cx="5758949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Auto Test </a:t>
            </a:r>
            <a:r>
              <a:rPr lang="en-US" altLang="ko-KR" sz="2400" dirty="0">
                <a:solidFill>
                  <a:schemeClr val="tx2"/>
                </a:solidFill>
              </a:rPr>
              <a:t>P</a:t>
            </a:r>
            <a:r>
              <a:rPr lang="en-US" altLang="ko-KR" sz="2400" dirty="0" smtClean="0">
                <a:solidFill>
                  <a:schemeClr val="tx2"/>
                </a:solidFill>
              </a:rPr>
              <a:t>attern Generator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1867573"/>
            <a:ext cx="3347570" cy="3157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505" y="1951197"/>
            <a:ext cx="3987375" cy="2990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212" y="1581468"/>
            <a:ext cx="1702621" cy="41465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257" y="1791750"/>
            <a:ext cx="2939917" cy="31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152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05CADF-49D5-B5FE-C483-F93022937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2232"/>
            <a:ext cx="12055475" cy="51450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200" dirty="0" smtClean="0">
                <a:solidFill>
                  <a:schemeClr val="tx2"/>
                </a:solidFill>
              </a:rPr>
              <a:t>Carry-Save Multiplier</a:t>
            </a:r>
            <a:endParaRPr lang="en-US" altLang="ko-KR" sz="2200" dirty="0">
              <a:solidFill>
                <a:schemeClr val="tx2"/>
              </a:solidFill>
            </a:endParaRPr>
          </a:p>
          <a:p>
            <a:pPr lvl="1" eaLnBrk="1" hangingPunct="1">
              <a:buFont typeface="Wingdings" pitchFamily="2" charset="2"/>
              <a:buChar char="l"/>
              <a:defRPr/>
            </a:pPr>
            <a:r>
              <a:rPr lang="ko-KR" altLang="en-US" dirty="0" smtClean="0"/>
              <a:t>규칙적인 구조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단순하고 효율적인 레이아웃</a:t>
            </a:r>
            <a:endParaRPr lang="en-US" altLang="ko-KR" dirty="0" smtClean="0"/>
          </a:p>
          <a:p>
            <a:pPr lvl="1" eaLnBrk="1" hangingPunct="1">
              <a:buFont typeface="Wingdings" pitchFamily="2" charset="2"/>
              <a:buChar char="l"/>
              <a:defRPr/>
            </a:pPr>
            <a:r>
              <a:rPr lang="ko-KR" altLang="en-US" dirty="0" smtClean="0"/>
              <a:t>파이프라인 처리 용이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면적 차지</a:t>
            </a:r>
            <a:endParaRPr lang="en-US" altLang="ko-KR" dirty="0"/>
          </a:p>
          <a:p>
            <a:pPr marL="457200" lvl="1" indent="0" eaLnBrk="1" hangingPunct="1">
              <a:buFont typeface="Wingdings" pitchFamily="2" charset="2"/>
              <a:buNone/>
              <a:defRPr/>
            </a:pPr>
            <a:endParaRPr lang="en-US" altLang="ko-KR" sz="1000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lang="en-US" altLang="ko-KR" sz="2200" dirty="0" smtClean="0">
                <a:solidFill>
                  <a:schemeClr val="tx2"/>
                </a:solidFill>
              </a:rPr>
              <a:t>Wallace-Tree Multiplier</a:t>
            </a:r>
            <a:endParaRPr lang="en-US" altLang="ko-KR" sz="2200" dirty="0">
              <a:solidFill>
                <a:schemeClr val="tx2"/>
              </a:solidFill>
            </a:endParaRPr>
          </a:p>
          <a:p>
            <a:pPr lvl="1" eaLnBrk="1" hangingPunct="1">
              <a:buFont typeface="Wingdings" pitchFamily="2" charset="2"/>
              <a:buChar char="l"/>
              <a:defRPr/>
            </a:pPr>
            <a:r>
              <a:rPr lang="ko-KR" altLang="en-US" dirty="0" smtClean="0"/>
              <a:t>불규칙한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복잡한 설계</a:t>
            </a:r>
            <a:endParaRPr lang="en-US" altLang="ko-KR" dirty="0" smtClean="0"/>
          </a:p>
          <a:p>
            <a:pPr lvl="1" eaLnBrk="1" hangingPunct="1">
              <a:buFont typeface="Wingdings" pitchFamily="2" charset="2"/>
              <a:buChar char="l"/>
              <a:defRPr/>
            </a:pPr>
            <a:r>
              <a:rPr lang="ko-KR" altLang="en-US" dirty="0" smtClean="0"/>
              <a:t>부분합 빠르게 축소해 고속 연산에 적합해 성능 우수</a:t>
            </a:r>
            <a:endParaRPr lang="en-US" altLang="ko-KR" dirty="0"/>
          </a:p>
          <a:p>
            <a:pPr lvl="1" eaLnBrk="1" hangingPunct="1">
              <a:buFont typeface="Wingdings" pitchFamily="2" charset="2"/>
              <a:buChar char="l"/>
              <a:defRPr/>
            </a:pPr>
            <a:endParaRPr lang="en-US" altLang="ko-KR" sz="1000" dirty="0"/>
          </a:p>
          <a:p>
            <a:pPr eaLnBrk="1" hangingPunct="1">
              <a:defRPr/>
            </a:pPr>
            <a:r>
              <a:rPr lang="en-US" altLang="ko-KR" sz="2200" dirty="0" smtClean="0">
                <a:solidFill>
                  <a:schemeClr val="tx2"/>
                </a:solidFill>
              </a:rPr>
              <a:t>Booth-recoded Multiplier</a:t>
            </a:r>
            <a:endParaRPr lang="en-US" altLang="ko-KR" sz="2200" dirty="0">
              <a:solidFill>
                <a:schemeClr val="tx2"/>
              </a:solidFill>
            </a:endParaRPr>
          </a:p>
          <a:p>
            <a:pPr lvl="1" eaLnBrk="1" hangingPunct="1">
              <a:buFont typeface="Wingdings" pitchFamily="2" charset="2"/>
              <a:buChar char="l"/>
              <a:defRPr/>
            </a:pPr>
            <a:r>
              <a:rPr lang="ko-KR" altLang="en-US" dirty="0" smtClean="0"/>
              <a:t>효율적인 비트 연산을 통해 곱셈 속도를 높임</a:t>
            </a:r>
            <a:endParaRPr lang="en-US" altLang="ko-KR" dirty="0" smtClean="0"/>
          </a:p>
          <a:p>
            <a:pPr marL="457200" lvl="1" indent="0" eaLnBrk="1" hangingPunct="1">
              <a:buNone/>
              <a:defRPr/>
            </a:pPr>
            <a:endParaRPr lang="en-US" altLang="ko-KR" sz="1600" dirty="0" smtClean="0"/>
          </a:p>
          <a:p>
            <a:pPr marL="0" indent="0" eaLnBrk="1" hangingPunct="1">
              <a:buFont typeface="돋움" panose="020B0600000101010101" pitchFamily="50" charset="-127"/>
              <a:buNone/>
              <a:defRPr/>
            </a:pPr>
            <a:endParaRPr lang="en-US" altLang="ko-KR" sz="1800" dirty="0">
              <a:solidFill>
                <a:schemeClr val="tx2"/>
              </a:solidFill>
            </a:endParaRPr>
          </a:p>
        </p:txBody>
      </p:sp>
      <p:sp>
        <p:nvSpPr>
          <p:cNvPr id="9219" name="제목 2">
            <a:extLst>
              <a:ext uri="{FF2B5EF4-FFF2-40B4-BE49-F238E27FC236}">
                <a16:creationId xmlns:a16="http://schemas.microsoft.com/office/drawing/2014/main" id="{5A41C9E5-9989-06D3-33CF-25A658E881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Introduction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659" y="4418989"/>
            <a:ext cx="4020155" cy="1918795"/>
          </a:xfrm>
          <a:prstGeom prst="rect">
            <a:avLst/>
          </a:prstGeom>
        </p:spPr>
      </p:pic>
      <p:pic>
        <p:nvPicPr>
          <p:cNvPr id="1026" name="Picture 2" descr="The carry-save array multiplier with bypa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18" y="4406490"/>
            <a:ext cx="2986436" cy="188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787" y="4026684"/>
            <a:ext cx="2900013" cy="2212103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9D824490-3644-C2E6-4119-60CBC4F7B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6462713"/>
            <a:ext cx="95583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rgbClr val="254061"/>
              </a:buClr>
              <a:buSzPct val="80000"/>
              <a:buFont typeface="돋움" panose="020B0600000101010101" pitchFamily="50" charset="-127"/>
              <a:buChar char="▐"/>
              <a:defRPr sz="2600" b="1">
                <a:solidFill>
                  <a:schemeClr val="tx1"/>
                </a:solidFill>
                <a:latin typeface="Pretendard" charset="-127"/>
                <a:ea typeface="Pretendard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215968"/>
              </a:buClr>
              <a:buSzPct val="8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215968"/>
              </a:buClr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b="0" dirty="0">
                <a:latin typeface="Arial" panose="020B0604020202020204" pitchFamily="34" charset="0"/>
                <a:ea typeface="맑은 고딕" panose="020B0503020000020004" pitchFamily="50" charset="-127"/>
              </a:rPr>
              <a:t>Carry-Save Multiplier, https://www.researchgate.net/figure/The-carry-save-array-multiplier-with-bypass_fig2_283824770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b="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Booth-recorded Multiplier, https</a:t>
            </a:r>
            <a:r>
              <a:rPr lang="en-US" altLang="ko-KR" sz="1000" b="0" dirty="0">
                <a:latin typeface="Arial" panose="020B0604020202020204" pitchFamily="34" charset="0"/>
                <a:ea typeface="맑은 고딕" panose="020B0503020000020004" pitchFamily="50" charset="-127"/>
              </a:rPr>
              <a:t>://</a:t>
            </a:r>
            <a:r>
              <a:rPr lang="en-US" altLang="ko-KR" sz="1000" b="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www.irjet.net/archives/V4/i2/IRJET-V4I2103</a:t>
            </a:r>
            <a:endParaRPr lang="en-US" altLang="ko-KR" sz="1000" b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6887" y="6238787"/>
            <a:ext cx="1431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Carry-Save Multiplier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5469" y="6238787"/>
            <a:ext cx="156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Wallace-Tree Multiplier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8092" y="6241366"/>
            <a:ext cx="16054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Booth-recoded Multiplier</a:t>
            </a:r>
            <a:endParaRPr lang="ko-KR" altLang="en-US" sz="100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5" y="1046163"/>
            <a:ext cx="11100435" cy="172144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Wallace-Tree Multiplier</a:t>
            </a:r>
            <a:endParaRPr lang="en-US" altLang="ko-KR" sz="2400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디지털 컴퓨터 연산에 사용되는 고속 곱셈 알고리즘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부분 곱셈과 부분 합산 과정을 통해 효율적인 곱셈 연산 수행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부분 곱셈 결과를 단계적으로 가산해 최종 곱셈 결과 도출해 </a:t>
            </a:r>
            <a:r>
              <a:rPr lang="en-US" altLang="ko-KR" dirty="0" smtClean="0"/>
              <a:t>delay </a:t>
            </a:r>
            <a:r>
              <a:rPr lang="ko-KR" altLang="en-US" dirty="0" smtClean="0"/>
              <a:t>최소화</a:t>
            </a:r>
            <a:endParaRPr lang="en-US" altLang="ko-KR" dirty="0"/>
          </a:p>
          <a:p>
            <a:pPr marL="457200" lvl="1" indent="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ko-KR" sz="2000" dirty="0"/>
              <a:t>	</a:t>
            </a:r>
          </a:p>
        </p:txBody>
      </p:sp>
      <p:sp>
        <p:nvSpPr>
          <p:cNvPr id="13315" name="제목 2">
            <a:extLst>
              <a:ext uri="{FF2B5EF4-FFF2-40B4-BE49-F238E27FC236}">
                <a16:creationId xmlns:a16="http://schemas.microsoft.com/office/drawing/2014/main" id="{EACBAE83-6809-F159-6171-554F68452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Wallace-Tree Multiplier</a:t>
            </a:r>
            <a:endParaRPr lang="en-US" altLang="ko-KR" dirty="0"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/>
        </p:nvSpPr>
        <p:spPr bwMode="auto">
          <a:xfrm>
            <a:off x="136524" y="3004101"/>
            <a:ext cx="11100435" cy="171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Wallace-Tree</a:t>
            </a:r>
            <a:r>
              <a:rPr lang="ko-KR" altLang="en-US" sz="2400" dirty="0" smtClean="0">
                <a:solidFill>
                  <a:schemeClr val="tx2"/>
                </a:solidFill>
              </a:rPr>
              <a:t> 설계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각 비트 쌍에 대해 </a:t>
            </a:r>
            <a:r>
              <a:rPr lang="en-US" altLang="ko-KR" dirty="0" smtClean="0"/>
              <a:t>AND </a:t>
            </a:r>
            <a:r>
              <a:rPr lang="ko-KR" altLang="en-US" dirty="0" smtClean="0"/>
              <a:t>게이트를 사용해 부분 곱 생성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ko-KR" dirty="0" smtClean="0"/>
              <a:t>Compressor</a:t>
            </a:r>
            <a:r>
              <a:rPr lang="ko-KR" altLang="en-US" dirty="0" smtClean="0"/>
              <a:t>를 사용해 부분 곱 줄이기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줄여진 두 개의 부분합을 </a:t>
            </a:r>
            <a:r>
              <a:rPr lang="en-US" altLang="ko-KR" dirty="0" smtClean="0"/>
              <a:t>Adder</a:t>
            </a:r>
            <a:r>
              <a:rPr lang="ko-KR" altLang="en-US" dirty="0" smtClean="0"/>
              <a:t>를 사용해 계산</a:t>
            </a:r>
            <a:endParaRPr lang="en-US" altLang="ko-KR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D824490-3644-C2E6-4119-60CBC4F7B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4" y="6488203"/>
            <a:ext cx="95583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rgbClr val="254061"/>
              </a:buClr>
              <a:buSzPct val="80000"/>
              <a:buFont typeface="돋움" panose="020B0600000101010101" pitchFamily="50" charset="-127"/>
              <a:buChar char="▐"/>
              <a:defRPr sz="2600" b="1">
                <a:solidFill>
                  <a:schemeClr val="tx1"/>
                </a:solidFill>
                <a:latin typeface="Pretendard" charset="-127"/>
                <a:ea typeface="Pretendard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215968"/>
              </a:buClr>
              <a:buSzPct val="8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215968"/>
              </a:buClr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b="0" dirty="0" smtClean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4 x 4 Wallace Tree </a:t>
            </a:r>
            <a:r>
              <a:rPr lang="en-US" altLang="ko-KR" sz="1000" b="0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Multiplier, </a:t>
            </a:r>
            <a:r>
              <a:rPr lang="en-US" altLang="ko-KR" sz="1000" b="0" dirty="0" smtClean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https</a:t>
            </a:r>
            <a:r>
              <a:rPr lang="en-US" altLang="ko-KR" sz="1000" b="0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://www.researchgate.net/figure/4-4-Wallace-Tree-multiplier-Partial-products-are-computed-as-P-ij-a-j-b-i_fig1_356679017</a:t>
            </a:r>
            <a:endParaRPr lang="en-US" altLang="ko-KR" sz="1000" b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" name="AutoShape 2" descr="Reduction in 8X8 Wallace Tree Multiplier 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872" t="1300" r="1027" b="2306"/>
          <a:stretch/>
        </p:blipFill>
        <p:spPr>
          <a:xfrm>
            <a:off x="6702553" y="3215158"/>
            <a:ext cx="5148072" cy="2825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94322" y="6141318"/>
            <a:ext cx="156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Wallace-Tree Multiplier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5" y="1046163"/>
            <a:ext cx="11100435" cy="172144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Carry-Save Multiplier</a:t>
            </a:r>
            <a:endParaRPr lang="en-US" altLang="ko-KR" sz="2400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마지막 캐리 합산 단계에서 지연으로 인해 </a:t>
            </a:r>
            <a:r>
              <a:rPr lang="en-US" altLang="ko-KR" dirty="0" smtClean="0"/>
              <a:t>Critical Path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길어짐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구조가 단순하지만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속도가 다소 </a:t>
            </a:r>
            <a:r>
              <a:rPr lang="ko-KR" altLang="en-US" dirty="0" err="1" smtClean="0"/>
              <a:t>제한적임</a:t>
            </a:r>
            <a:endParaRPr lang="en-US" altLang="ko-KR" dirty="0"/>
          </a:p>
        </p:txBody>
      </p:sp>
      <p:sp>
        <p:nvSpPr>
          <p:cNvPr id="13315" name="제목 2">
            <a:extLst>
              <a:ext uri="{FF2B5EF4-FFF2-40B4-BE49-F238E27FC236}">
                <a16:creationId xmlns:a16="http://schemas.microsoft.com/office/drawing/2014/main" id="{EACBAE83-6809-F159-6171-554F68452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Wallace-Tree Multiplier</a:t>
            </a:r>
            <a:endParaRPr lang="en-US" altLang="ko-KR" dirty="0"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/>
        </p:nvSpPr>
        <p:spPr bwMode="auto">
          <a:xfrm>
            <a:off x="136524" y="3004101"/>
            <a:ext cx="11100435" cy="171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Wallace-Tree</a:t>
            </a:r>
            <a:r>
              <a:rPr lang="ko-KR" altLang="en-US" sz="2400" dirty="0" smtClean="0">
                <a:solidFill>
                  <a:schemeClr val="tx2"/>
                </a:solidFill>
              </a:rPr>
              <a:t> </a:t>
            </a:r>
            <a:r>
              <a:rPr lang="en-US" altLang="ko-KR" sz="2400" dirty="0" smtClean="0">
                <a:solidFill>
                  <a:schemeClr val="tx2"/>
                </a:solidFill>
              </a:rPr>
              <a:t>Multiplier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병렬로 부분 곱을 처리해 덧셈 단계를 최소화해 </a:t>
            </a:r>
            <a:r>
              <a:rPr lang="en-US" altLang="ko-KR" dirty="0" smtClean="0"/>
              <a:t>Critical Path</a:t>
            </a:r>
            <a:r>
              <a:rPr lang="ko-KR" altLang="en-US" dirty="0" smtClean="0"/>
              <a:t>가 짧음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고속 연산을 위해 최적화된 구조로 효율성이 높음</a:t>
            </a:r>
            <a:endParaRPr lang="en-US" altLang="ko-KR" dirty="0"/>
          </a:p>
        </p:txBody>
      </p:sp>
      <p:sp>
        <p:nvSpPr>
          <p:cNvPr id="3" name="AutoShape 2" descr="Reduction in 8X8 Wallace Tree Multiplier 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72" b="53705"/>
          <a:stretch/>
        </p:blipFill>
        <p:spPr>
          <a:xfrm>
            <a:off x="8371408" y="3616160"/>
            <a:ext cx="2623176" cy="2334312"/>
          </a:xfrm>
          <a:prstGeom prst="rect">
            <a:avLst/>
          </a:prstGeom>
        </p:spPr>
      </p:pic>
      <p:pic>
        <p:nvPicPr>
          <p:cNvPr id="1026" name="Picture 2" descr="student submitted image, transcription available be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301" y="1064161"/>
            <a:ext cx="3916528" cy="208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 flipH="1">
            <a:off x="9909810" y="1210235"/>
            <a:ext cx="1636733" cy="1704415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119110" y="2914650"/>
            <a:ext cx="1790700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81726" y="3258528"/>
            <a:ext cx="2402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8-bit Carry-Save Multiplier Critical Path 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00857" y="6023035"/>
            <a:ext cx="2564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8-bit Wallace-Tree Multiplier Critical Path 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rot="10800000" flipV="1">
            <a:off x="7638288" y="2914650"/>
            <a:ext cx="480822" cy="157734"/>
          </a:xfrm>
          <a:prstGeom prst="bentConnector3">
            <a:avLst/>
          </a:prstGeom>
          <a:ln w="19050">
            <a:solidFill>
              <a:srgbClr val="FF0000"/>
            </a:solidFill>
            <a:prstDash val="solid"/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rot="5400000">
            <a:off x="9306113" y="4370906"/>
            <a:ext cx="1381533" cy="468630"/>
          </a:xfrm>
          <a:prstGeom prst="bentConnector3">
            <a:avLst>
              <a:gd name="adj1" fmla="val 53861"/>
            </a:avLst>
          </a:prstGeom>
          <a:ln w="19050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/>
          <p:nvPr/>
        </p:nvCxnSpPr>
        <p:spPr>
          <a:xfrm rot="5400000">
            <a:off x="9327650" y="5318076"/>
            <a:ext cx="457008" cy="412827"/>
          </a:xfrm>
          <a:prstGeom prst="bentConnector3">
            <a:avLst>
              <a:gd name="adj1" fmla="val -1689"/>
            </a:avLst>
          </a:prstGeom>
          <a:ln w="19050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9349740" y="5295985"/>
            <a:ext cx="0" cy="548555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2544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Compressor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24490-3644-C2E6-4119-60CBC4F7B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4" y="6488203"/>
            <a:ext cx="10808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rgbClr val="254061"/>
              </a:buClr>
              <a:buSzPct val="80000"/>
              <a:buFont typeface="돋움" panose="020B0600000101010101" pitchFamily="50" charset="-127"/>
              <a:buChar char="▐"/>
              <a:defRPr sz="2600" b="1">
                <a:solidFill>
                  <a:schemeClr val="tx1"/>
                </a:solidFill>
                <a:latin typeface="Pretendard" charset="-127"/>
                <a:ea typeface="Pretendard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215968"/>
              </a:buClr>
              <a:buSzPct val="8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215968"/>
              </a:buClr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ko-KR" sz="1000" b="0" dirty="0"/>
              <a:t>R. Jain, P. Singh, A. Sharma and R. Sharma, "Design, simulation and analysis of energy efficient 1-bit full adder at 90nm CMOS technology for deep submicron levels," 2016 International Conference on Computing, Communication and Automation (ICCCA), Greater Noida, India, 2016, pp. 1444-1449, </a:t>
            </a:r>
            <a:r>
              <a:rPr lang="en-US" altLang="ko-KR" sz="1000" b="0" dirty="0" err="1"/>
              <a:t>doi</a:t>
            </a:r>
            <a:r>
              <a:rPr lang="en-US" altLang="ko-KR" sz="1000" b="0" dirty="0"/>
              <a:t>: 10.1109/CCAA.2016.7813947</a:t>
            </a:r>
            <a:endParaRPr lang="en-US" altLang="ko-KR" sz="1000" b="0" dirty="0">
              <a:cs typeface="Pretendar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174" y="4555567"/>
            <a:ext cx="3644657" cy="1527056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22" y="2517982"/>
            <a:ext cx="11100435" cy="172144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Full-Adder(3:2 Compressor)</a:t>
            </a:r>
            <a:endParaRPr lang="en-US" altLang="ko-KR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863583" y="6097727"/>
            <a:ext cx="1450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Full-Adder Schematic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77699" y="6082624"/>
            <a:ext cx="1164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Full-Adder </a:t>
            </a:r>
            <a:r>
              <a:rPr lang="ko-KR" altLang="en-US" sz="1000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진리표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399" y="3583565"/>
            <a:ext cx="2190774" cy="2514161"/>
          </a:xfrm>
          <a:prstGeom prst="rect">
            <a:avLst/>
          </a:prstGeom>
        </p:spPr>
      </p:pic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/>
        </p:nvSpPr>
        <p:spPr bwMode="auto">
          <a:xfrm>
            <a:off x="281620" y="2975976"/>
            <a:ext cx="11191875" cy="135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여러 서브 회로를 통해 복잡한 연산을 보다 작은 공간에서 수행 가능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전력 소비를 줄이면서도 빠른 속도로 연산을 수행할 수 있음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서브 회로가 많아질수록 설계 복잡성 증가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ko-KR" dirty="0" smtClean="0"/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/>
        </p:nvSpPr>
        <p:spPr bwMode="auto">
          <a:xfrm>
            <a:off x="281621" y="1371729"/>
            <a:ext cx="11191875" cy="135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Sub-Circuit1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과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Sub-Circuit2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는 두 개의 입력과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VDD, VSS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를 포함하며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P, P-bar, A-bar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등을 출력</a:t>
            </a:r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Sub-Circuit3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은 이전 서브 회로들로부터 입력을 받아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Sum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과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Carry </a:t>
            </a:r>
            <a:r>
              <a:rPr lang="ko-KR" altLang="en-US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출력</a:t>
            </a:r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 txBox="1">
            <a:spLocks/>
          </p:cNvSpPr>
          <p:nvPr/>
        </p:nvSpPr>
        <p:spPr bwMode="auto">
          <a:xfrm>
            <a:off x="281622" y="938050"/>
            <a:ext cx="11100435" cy="172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Full-Adder(3:2 Compressor) </a:t>
            </a:r>
            <a:r>
              <a:rPr lang="ko-KR" altLang="en-US" sz="2400" dirty="0" smtClean="0">
                <a:solidFill>
                  <a:schemeClr val="tx2"/>
                </a:solidFill>
              </a:rPr>
              <a:t>작동 방식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8328890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Compressor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065022"/>
            <a:ext cx="3036981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5:3 Compressor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/>
        </p:nvSpPr>
        <p:spPr bwMode="auto">
          <a:xfrm>
            <a:off x="285273" y="1470719"/>
            <a:ext cx="8383598" cy="266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ko-KR" dirty="0" smtClean="0"/>
              <a:t>5</a:t>
            </a:r>
            <a:r>
              <a:rPr lang="ko-KR" altLang="en-US" dirty="0" smtClean="0"/>
              <a:t>개의 입력 비트를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출력 비트로 압축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고속으로 산술 연산을 처리할 수 있어 실시간 처리에 유리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여러 입력 비트를 적은 수의 출력 비트로 압축해 회로 공간 절약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설계 및 구현이 복잡하고 다수의 트랜지스터를 사용해 전력 소모가 증가할 수 있음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871" y="2957633"/>
            <a:ext cx="2348505" cy="3041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824490-3644-C2E6-4119-60CBC4F7B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4" y="6488203"/>
            <a:ext cx="116683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rgbClr val="254061"/>
              </a:buClr>
              <a:buSzPct val="80000"/>
              <a:buFont typeface="돋움" panose="020B0600000101010101" pitchFamily="50" charset="-127"/>
              <a:buChar char="▐"/>
              <a:defRPr sz="2600" b="1">
                <a:solidFill>
                  <a:schemeClr val="tx1"/>
                </a:solidFill>
                <a:latin typeface="Pretendard" charset="-127"/>
                <a:ea typeface="Pretendard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215968"/>
              </a:buClr>
              <a:buSzPct val="8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215968"/>
              </a:buClr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b="0" dirty="0"/>
              <a:t>Design of High speed Multiplier using Input Scrambled 5-3 compressor for Error Tolerant image processing</a:t>
            </a:r>
            <a:r>
              <a:rPr lang="en-US" altLang="ko-KR" sz="1000" b="0" dirty="0" smtClean="0">
                <a:solidFill>
                  <a:srgbClr val="000000"/>
                </a:solidFill>
                <a:cs typeface="Pretendard" panose="020B0600000101010101" charset="-127"/>
              </a:rPr>
              <a:t>, </a:t>
            </a:r>
            <a:r>
              <a:rPr lang="en-US" altLang="ko-KR" sz="1000" b="0" dirty="0">
                <a:solidFill>
                  <a:srgbClr val="000000"/>
                </a:solidFill>
                <a:cs typeface="Pretendard" panose="020B0600000101010101" charset="-127"/>
              </a:rPr>
              <a:t>https://www.researchgate.net/figure/53-Counter-Compressor_fig2_363604075</a:t>
            </a:r>
            <a:endParaRPr lang="en-US" altLang="ko-KR" sz="1000" b="0" dirty="0">
              <a:cs typeface="Pretendard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47" y="4133211"/>
            <a:ext cx="5730759" cy="19469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51024" y="6080200"/>
            <a:ext cx="1485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5</a:t>
            </a:r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:3 Compressor </a:t>
            </a:r>
            <a:r>
              <a:rPr lang="ko-KR" altLang="en-US" sz="1000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진리표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92983" y="6080200"/>
            <a:ext cx="1100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5</a:t>
            </a:r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:3 Compressor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9005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제목 2">
            <a:extLst>
              <a:ext uri="{FF2B5EF4-FFF2-40B4-BE49-F238E27FC236}">
                <a16:creationId xmlns:a16="http://schemas.microsoft.com/office/drawing/2014/main" id="{F3BECF24-D90A-2F07-3AB7-393A7EC7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1480800" cy="7620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Pretendard ExtraBold" charset="-127"/>
                <a:ea typeface="Pretendard ExtraBold" charset="-127"/>
              </a:rPr>
              <a:t>  </a:t>
            </a:r>
            <a:r>
              <a:rPr lang="en-US" altLang="ko-KR" dirty="0" smtClean="0">
                <a:latin typeface="Pretendard ExtraBold" charset="-127"/>
                <a:ea typeface="Pretendard ExtraBold" charset="-127"/>
              </a:rPr>
              <a:t>Compressor</a:t>
            </a:r>
            <a:endParaRPr lang="en-US" altLang="ko-KR" sz="3000" baseline="70000" dirty="0">
              <a:solidFill>
                <a:srgbClr val="FF0000"/>
              </a:solidFill>
              <a:latin typeface="Pretendard ExtraBold" charset="-127"/>
              <a:ea typeface="Pretendard ExtraBold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F1A7650-DA6D-EFA5-C2CE-6A18F3DE1E90}"/>
              </a:ext>
            </a:extLst>
          </p:cNvPr>
          <p:cNvSpPr txBox="1">
            <a:spLocks/>
          </p:cNvSpPr>
          <p:nvPr/>
        </p:nvSpPr>
        <p:spPr bwMode="auto">
          <a:xfrm>
            <a:off x="288925" y="1065022"/>
            <a:ext cx="3981323" cy="40671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7:3 Compressor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Font typeface="돋움" panose="020B0600000101010101" pitchFamily="50" charset="-127"/>
              <a:buNone/>
              <a:defRPr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DE7C804-6172-DDDD-A9FF-B6E95DD80950}"/>
              </a:ext>
            </a:extLst>
          </p:cNvPr>
          <p:cNvSpPr>
            <a:spLocks noGrp="1"/>
          </p:cNvSpPr>
          <p:nvPr/>
        </p:nvSpPr>
        <p:spPr bwMode="auto">
          <a:xfrm>
            <a:off x="288925" y="1471740"/>
            <a:ext cx="11191875" cy="135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돋움" panose="020B0600000101010101" pitchFamily="50" charset="-127"/>
              <a:buChar char="▐"/>
              <a:defRPr sz="2600" b="1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6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ko-KR" dirty="0" smtClean="0"/>
              <a:t>7</a:t>
            </a:r>
            <a:r>
              <a:rPr lang="ko-KR" altLang="en-US" dirty="0" smtClean="0"/>
              <a:t>개의 입력 비트를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출력 비트로 압축해 회로 효율성 높임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ko-KR" dirty="0" smtClean="0"/>
              <a:t>FA</a:t>
            </a:r>
            <a:r>
              <a:rPr lang="ko-KR" altLang="en-US" dirty="0" smtClean="0"/>
              <a:t>에 비해 더 많은 입력을 처리할 수 있어 확장성이 높고 대규모 데이터 처리 시스템에 적합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ko-KR" altLang="en-US" dirty="0" smtClean="0"/>
              <a:t>  더 많은 입력을 처리하기 위해 설계가 복잡하며 전력 소모가 큼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758" y="3228656"/>
            <a:ext cx="2349970" cy="285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824490-3644-C2E6-4119-60CBC4F7B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4" y="6488203"/>
            <a:ext cx="108088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rgbClr val="254061"/>
              </a:buClr>
              <a:buSzPct val="80000"/>
              <a:buFont typeface="돋움" panose="020B0600000101010101" pitchFamily="50" charset="-127"/>
              <a:buChar char="▐"/>
              <a:defRPr sz="2600" b="1">
                <a:solidFill>
                  <a:schemeClr val="tx1"/>
                </a:solidFill>
                <a:latin typeface="Pretendard" charset="-127"/>
                <a:ea typeface="Pretendard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215968"/>
              </a:buClr>
              <a:buSzPct val="8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215968"/>
              </a:buClr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5406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Pretendard" charset="-127"/>
                <a:ea typeface="Pretendard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 b="0" dirty="0">
                <a:cs typeface="Pretendard" panose="020B0600000101010101" charset="-127"/>
              </a:rPr>
              <a:t>Analysis Of High Speed Wallace Tree Multiplier Using Compressors For DSP Applications</a:t>
            </a:r>
            <a:r>
              <a:rPr lang="en-US" altLang="ko-KR" sz="1000" b="0" dirty="0">
                <a:solidFill>
                  <a:srgbClr val="000000"/>
                </a:solidFill>
                <a:cs typeface="Pretendard" panose="020B0600000101010101" charset="-127"/>
              </a:rPr>
              <a:t>, https://</a:t>
            </a:r>
            <a:r>
              <a:rPr lang="en-US" altLang="ko-KR" sz="1000" b="0" dirty="0" smtClean="0">
                <a:solidFill>
                  <a:srgbClr val="000000"/>
                </a:solidFill>
                <a:cs typeface="Pretendard" panose="020B0600000101010101" charset="-127"/>
              </a:rPr>
              <a:t>www.ijera.com/papers/Vol8_issue7/Part-3/I080703444</a:t>
            </a:r>
            <a:endParaRPr lang="en-US" altLang="ko-KR" sz="1000" b="0" dirty="0">
              <a:cs typeface="Pretendar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71" y="4112061"/>
            <a:ext cx="5634704" cy="1968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28521" y="6080200"/>
            <a:ext cx="1485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7:3 Compressor </a:t>
            </a:r>
            <a:r>
              <a:rPr lang="ko-KR" altLang="en-US" sz="1000" dirty="0" err="1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진리표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10536" y="6080200"/>
            <a:ext cx="11299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7:3 Compressor</a:t>
            </a:r>
            <a:endParaRPr lang="ko-KR" altLang="en-US" sz="10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89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_THEME(w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prstDash val="solid"/>
          <a:headEnd type="none"/>
          <a:tailEnd type="none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IS_THEME(wide)" id="{2F2551F3-822E-4016-AA98-E1D2E4C8F273}" vid="{8FCBED0A-B4AD-4D37-95F4-0FFD06E70AB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DIS_THEME(wide)</Template>
  <TotalTime>5105</TotalTime>
  <Words>917</Words>
  <Application>Microsoft Office PowerPoint</Application>
  <PresentationFormat>와이드스크린</PresentationFormat>
  <Paragraphs>232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굴림</vt:lpstr>
      <vt:lpstr>돋움</vt:lpstr>
      <vt:lpstr>Wingdings</vt:lpstr>
      <vt:lpstr>Calibri</vt:lpstr>
      <vt:lpstr>Pretendard</vt:lpstr>
      <vt:lpstr>맑은 고딕</vt:lpstr>
      <vt:lpstr>Pretendard ExtraBold</vt:lpstr>
      <vt:lpstr>KoPubWorld돋움체 Medium</vt:lpstr>
      <vt:lpstr>Arial</vt:lpstr>
      <vt:lpstr>DIS_THEME(wide)</vt:lpstr>
      <vt:lpstr>Design of Pipelined 16 X 16 Unsigned Multiplier</vt:lpstr>
      <vt:lpstr>Outline</vt:lpstr>
      <vt:lpstr> Introduction</vt:lpstr>
      <vt:lpstr>Introduction</vt:lpstr>
      <vt:lpstr> Wallace-Tree Multiplier</vt:lpstr>
      <vt:lpstr> Wallace-Tree Multiplier</vt:lpstr>
      <vt:lpstr>  Compressor</vt:lpstr>
      <vt:lpstr>  Compressor</vt:lpstr>
      <vt:lpstr>  Compressor</vt:lpstr>
      <vt:lpstr>Adder</vt:lpstr>
      <vt:lpstr>Adder</vt:lpstr>
      <vt:lpstr> Wallace-Tree Multiplier</vt:lpstr>
      <vt:lpstr> Wallace-Tree Multiplier</vt:lpstr>
      <vt:lpstr>  Partial Product</vt:lpstr>
      <vt:lpstr>  Compressor</vt:lpstr>
      <vt:lpstr>  Compressor</vt:lpstr>
      <vt:lpstr>  Compressor</vt:lpstr>
      <vt:lpstr>  Compressor</vt:lpstr>
      <vt:lpstr>  Compressor</vt:lpstr>
      <vt:lpstr>  Compressor</vt:lpstr>
      <vt:lpstr>  Compressor</vt:lpstr>
      <vt:lpstr>  Compressor</vt:lpstr>
      <vt:lpstr>Adder</vt:lpstr>
      <vt:lpstr>Adder</vt:lpstr>
      <vt:lpstr>  Multiplier</vt:lpstr>
      <vt:lpstr>  Multiplier</vt:lpstr>
      <vt:lpstr>  Pipelining</vt:lpstr>
      <vt:lpstr>  Pipelining</vt:lpstr>
      <vt:lpstr>  Expected Result</vt:lpstr>
      <vt:lpstr>  Verification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ㅇㄹㅇㄹ</dc:title>
  <dc:creator>정해성</dc:creator>
  <cp:lastModifiedBy>INHA27</cp:lastModifiedBy>
  <cp:revision>658</cp:revision>
  <dcterms:created xsi:type="dcterms:W3CDTF">2023-08-28T08:01:18Z</dcterms:created>
  <dcterms:modified xsi:type="dcterms:W3CDTF">2024-06-29T20:25:19Z</dcterms:modified>
</cp:coreProperties>
</file>